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sldIdLst>
    <p:sldId id="261" r:id="rId2"/>
    <p:sldId id="262" r:id="rId3"/>
    <p:sldId id="264" r:id="rId4"/>
    <p:sldId id="265" r:id="rId5"/>
    <p:sldId id="271" r:id="rId6"/>
    <p:sldId id="272" r:id="rId7"/>
    <p:sldId id="293" r:id="rId8"/>
    <p:sldId id="294" r:id="rId9"/>
    <p:sldId id="286" r:id="rId10"/>
    <p:sldId id="282" r:id="rId11"/>
    <p:sldId id="283" r:id="rId12"/>
    <p:sldId id="284" r:id="rId13"/>
    <p:sldId id="281" r:id="rId14"/>
    <p:sldId id="292" r:id="rId15"/>
    <p:sldId id="266" r:id="rId16"/>
    <p:sldId id="270" r:id="rId17"/>
    <p:sldId id="267" r:id="rId18"/>
    <p:sldId id="277" r:id="rId19"/>
    <p:sldId id="276" r:id="rId20"/>
    <p:sldId id="274" r:id="rId21"/>
    <p:sldId id="275" r:id="rId22"/>
    <p:sldId id="279" r:id="rId23"/>
    <p:sldId id="280" r:id="rId24"/>
    <p:sldId id="287" r:id="rId25"/>
    <p:sldId id="273" r:id="rId26"/>
    <p:sldId id="289" r:id="rId27"/>
    <p:sldId id="290" r:id="rId28"/>
    <p:sldId id="291" r:id="rId29"/>
    <p:sldId id="288" r:id="rId30"/>
    <p:sldId id="285" r:id="rId31"/>
    <p:sldId id="295" r:id="rId32"/>
    <p:sldId id="278" r:id="rId33"/>
    <p:sldId id="263" r:id="rId34"/>
  </p:sldIdLst>
  <p:sldSz cx="9144000" cy="6858000" type="screen4x3"/>
  <p:notesSz cx="6794500" cy="99250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1">
          <p15:clr>
            <a:srgbClr val="A4A3A4"/>
          </p15:clr>
        </p15:guide>
        <p15:guide id="2" pos="3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E0"/>
    <a:srgbClr val="525E6A"/>
    <a:srgbClr val="637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0" d="100"/>
          <a:sy n="110" d="100"/>
        </p:scale>
        <p:origin x="1542" y="108"/>
      </p:cViewPr>
      <p:guideLst>
        <p:guide orient="horz" pos="941"/>
        <p:guide pos="3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753AE-7EB2-400E-B1BD-0038F879AB5B}" type="datetimeFigureOut">
              <a:rPr lang="de-CH" smtClean="0"/>
              <a:t>01.02.2023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5600" cy="44656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657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2657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73DC7-CD4E-4024-AFD0-4E4776D25715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370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22288" y="1493838"/>
            <a:ext cx="6345237" cy="85566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lang="de-CH" sz="4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CH" dirty="0"/>
              <a:t>Salü</a:t>
            </a:r>
          </a:p>
        </p:txBody>
      </p:sp>
    </p:spTree>
    <p:extLst>
      <p:ext uri="{BB962C8B-B14F-4D97-AF65-F5344CB8AC3E}">
        <p14:creationId xmlns:p14="http://schemas.microsoft.com/office/powerpoint/2010/main" val="361263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gradFill>
          <a:gsLst>
            <a:gs pos="100000">
              <a:srgbClr val="009EE0">
                <a:alpha val="14902"/>
              </a:srgbClr>
            </a:gs>
            <a:gs pos="5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/>
          <p:cNvSpPr>
            <a:spLocks noGrp="1"/>
          </p:cNvSpPr>
          <p:nvPr>
            <p:ph sz="quarter" idx="14" hasCustomPrompt="1"/>
          </p:nvPr>
        </p:nvSpPr>
        <p:spPr>
          <a:xfrm>
            <a:off x="522288" y="1943100"/>
            <a:ext cx="8189912" cy="4276209"/>
          </a:xfrm>
        </p:spPr>
        <p:txBody>
          <a:bodyPr lIns="0" tIns="0" rIns="0" bIns="0"/>
          <a:lstStyle>
            <a:lvl1pPr>
              <a:defRPr sz="2800" baseline="0">
                <a:solidFill>
                  <a:srgbClr val="009EE0"/>
                </a:solidFill>
              </a:defRPr>
            </a:lvl1pPr>
            <a:lvl2pPr>
              <a:defRPr sz="2400">
                <a:solidFill>
                  <a:srgbClr val="009EE0"/>
                </a:solidFill>
              </a:defRPr>
            </a:lvl2pPr>
            <a:lvl3pPr>
              <a:defRPr sz="2000">
                <a:solidFill>
                  <a:srgbClr val="637079"/>
                </a:solidFill>
              </a:defRPr>
            </a:lvl3pPr>
            <a:lvl4pPr>
              <a:defRPr sz="1800">
                <a:solidFill>
                  <a:srgbClr val="637079"/>
                </a:solidFill>
              </a:defRPr>
            </a:lvl4pPr>
            <a:lvl5pPr>
              <a:defRPr sz="1600">
                <a:solidFill>
                  <a:srgbClr val="637079"/>
                </a:solidFill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522287" y="990600"/>
            <a:ext cx="8190173" cy="95323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500" b="1">
                <a:solidFill>
                  <a:srgbClr val="525E6A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‹Nr.›</a:t>
            </a:fld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2791"/>
            <a:ext cx="1972056" cy="44196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6815"/>
            <a:ext cx="2484275" cy="52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8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2289" y="1493838"/>
            <a:ext cx="6479982" cy="900047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Tschou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262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222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B03D5-7E56-4BB3-9954-572953707871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44522-91B9-4D5B-B076-A6441C0F514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4940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7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522288" y="1493838"/>
            <a:ext cx="8082160" cy="1647130"/>
          </a:xfrm>
        </p:spPr>
        <p:txBody>
          <a:bodyPr>
            <a:normAutofit fontScale="85000" lnSpcReduction="20000"/>
          </a:bodyPr>
          <a:lstStyle/>
          <a:p>
            <a:r>
              <a:rPr lang="de-CH" dirty="0"/>
              <a:t>Erneuerung Areal Bahnhof Ilanz</a:t>
            </a:r>
          </a:p>
          <a:p>
            <a:r>
              <a:rPr lang="de-CH" dirty="0"/>
              <a:t>Information Gemeindeparlament </a:t>
            </a:r>
          </a:p>
          <a:p>
            <a:r>
              <a:rPr lang="de-CH" dirty="0"/>
              <a:t>Mittwoch,  01.02.2023</a:t>
            </a:r>
          </a:p>
        </p:txBody>
      </p:sp>
    </p:spTree>
    <p:extLst>
      <p:ext uri="{BB962C8B-B14F-4D97-AF65-F5344CB8AC3E}">
        <p14:creationId xmlns:p14="http://schemas.microsoft.com/office/powerpoint/2010/main" val="63866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0E9D7157-0149-4A0D-A37C-8FF9B329D0A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22288" y="2129276"/>
            <a:ext cx="8189912" cy="3904373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73406A-6B76-4EA4-87EC-250CF4D531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Koordination Integrale Planung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F7AF37-066B-4C1F-804C-3B305CE5635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2DC016-FBD1-4C90-A500-F074B9D8C88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4FA606-332B-446A-81D9-0A167BB4E8D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6108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97347C2-D9ED-4AC5-9B37-CB0C77A1E74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538649" y="908720"/>
            <a:ext cx="4841663" cy="5812755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65C8EE-8977-4272-96CB-A58BF1E0DB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2592B0-C02B-4883-B782-235F501B623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143C37-0D09-4F59-A0BC-455D33C1ADE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E04211-B9C5-4A75-9C15-62F70D539C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0663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F0A573E-6645-4DEE-9A8C-470D506E7BE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31540" y="1196752"/>
            <a:ext cx="8299339" cy="504056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EA857F-312B-4E58-8AA3-A9E84DBF26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B69EFA-AF89-45D9-9A17-C77E57C32F3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4763F6-CB17-4A31-A2AD-2538F601C81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1544E3-F378-4582-8194-30885D5141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568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C160CC-95F2-452A-A78B-CBA7BDAAAC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Entwurf Bauphasenplan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615A85-51DB-41A4-93A1-7BC92506366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5A5E6E-C69C-4558-A8A6-BFED42EB33B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84F00A-8665-46F7-81C9-8E85768CCEA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13</a:t>
            </a:fld>
            <a:endParaRPr lang="de-CH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7C6E8AB-4A6B-4768-94BF-951CD50788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2288" y="1943100"/>
            <a:ext cx="8298184" cy="4276209"/>
          </a:xfrm>
        </p:spPr>
        <p:txBody>
          <a:bodyPr>
            <a:normAutofit fontScale="85000" lnSpcReduction="20000"/>
          </a:bodyPr>
          <a:lstStyle/>
          <a:p>
            <a:r>
              <a:rPr lang="de-CH" dirty="0"/>
              <a:t>2018/19 Ausbau Bahnhofstrasse Ost</a:t>
            </a:r>
          </a:p>
          <a:p>
            <a:r>
              <a:rPr lang="de-CH" dirty="0"/>
              <a:t>2019/20 Anschluss an Glennerstrasse</a:t>
            </a:r>
          </a:p>
          <a:p>
            <a:endParaRPr lang="de-CH" dirty="0"/>
          </a:p>
          <a:p>
            <a:r>
              <a:rPr lang="de-CH" dirty="0"/>
              <a:t>2022/23 Erschliessungsstrasse</a:t>
            </a:r>
          </a:p>
          <a:p>
            <a:r>
              <a:rPr lang="de-CH" dirty="0"/>
              <a:t>2023/24 Postautoplatz</a:t>
            </a:r>
          </a:p>
          <a:p>
            <a:pPr marL="1611313" indent="-1611313"/>
            <a:r>
              <a:rPr lang="de-CH" dirty="0"/>
              <a:t>Personenunterführung Ost /Perrondach (RhB)</a:t>
            </a:r>
          </a:p>
          <a:p>
            <a:r>
              <a:rPr lang="de-CH" dirty="0"/>
              <a:t>2023/24 P+R Anlage Pendas</a:t>
            </a:r>
          </a:p>
          <a:p>
            <a:r>
              <a:rPr lang="de-CH" dirty="0"/>
              <a:t>2025/27 Bahnhofgebäude (RhB)</a:t>
            </a:r>
          </a:p>
          <a:p>
            <a:r>
              <a:rPr lang="de-CH" dirty="0"/>
              <a:t>2027/28 Bahnhofplatz</a:t>
            </a:r>
          </a:p>
          <a:p>
            <a:endParaRPr lang="de-CH" dirty="0"/>
          </a:p>
          <a:p>
            <a:r>
              <a:rPr lang="de-CH" dirty="0"/>
              <a:t>2028/29 Bahnhofstrasse West (noch kein Kredit vorhanden)</a:t>
            </a:r>
          </a:p>
        </p:txBody>
      </p:sp>
    </p:spTree>
    <p:extLst>
      <p:ext uri="{BB962C8B-B14F-4D97-AF65-F5344CB8AC3E}">
        <p14:creationId xmlns:p14="http://schemas.microsoft.com/office/powerpoint/2010/main" val="152247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51D48C1-F866-4650-BE61-9FF2B4E4BF3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dirty="0"/>
              <a:t>TP5 Erneuerung </a:t>
            </a:r>
            <a:r>
              <a:rPr lang="de-CH" b="1" dirty="0"/>
              <a:t>Bahnhofstrasse</a:t>
            </a:r>
            <a:r>
              <a:rPr lang="de-CH" dirty="0"/>
              <a:t> (Ost); ausgeführt</a:t>
            </a:r>
          </a:p>
          <a:p>
            <a:pPr marL="0" indent="0">
              <a:buNone/>
            </a:pPr>
            <a:r>
              <a:rPr lang="de-CH" dirty="0"/>
              <a:t>TP6 Anschluss an </a:t>
            </a:r>
            <a:r>
              <a:rPr lang="de-CH" b="1" dirty="0"/>
              <a:t>Glennerstrasse</a:t>
            </a:r>
            <a:r>
              <a:rPr lang="de-CH" dirty="0"/>
              <a:t> ; ausgeführt</a:t>
            </a:r>
          </a:p>
          <a:p>
            <a:pPr marL="0" indent="0">
              <a:buNone/>
            </a:pPr>
            <a:r>
              <a:rPr lang="de-CH" dirty="0"/>
              <a:t>TP1 </a:t>
            </a:r>
            <a:r>
              <a:rPr lang="de-CH" b="1" dirty="0"/>
              <a:t>Erschliessungsstrasse</a:t>
            </a:r>
            <a:r>
              <a:rPr lang="de-CH" dirty="0"/>
              <a:t> (Via </a:t>
            </a:r>
            <a:r>
              <a:rPr lang="de-CH" dirty="0" err="1"/>
              <a:t>Resgia</a:t>
            </a:r>
            <a:r>
              <a:rPr lang="de-CH" dirty="0"/>
              <a:t>); in Bau</a:t>
            </a:r>
          </a:p>
          <a:p>
            <a:pPr marL="627063" indent="-627063">
              <a:buNone/>
            </a:pPr>
            <a:r>
              <a:rPr lang="de-CH" dirty="0"/>
              <a:t>TP2 </a:t>
            </a:r>
            <a:r>
              <a:rPr lang="de-CH" b="1" dirty="0"/>
              <a:t>Postautoplatz</a:t>
            </a:r>
            <a:r>
              <a:rPr lang="de-CH" dirty="0"/>
              <a:t>; Vorprojekt, Bauprojekt erstellt, Baubewilligungsverfahren ab Anfang Mai 23</a:t>
            </a:r>
          </a:p>
          <a:p>
            <a:pPr marL="627063" indent="-627063">
              <a:buNone/>
            </a:pPr>
            <a:r>
              <a:rPr lang="de-CH" dirty="0"/>
              <a:t>TP3 </a:t>
            </a:r>
            <a:r>
              <a:rPr lang="de-CH" b="1" dirty="0"/>
              <a:t>P+R Anlage </a:t>
            </a:r>
            <a:r>
              <a:rPr lang="de-CH" dirty="0"/>
              <a:t>Pendas; Vorprojekt; Baubewilligungsverfahren ab Anfang Mai 23</a:t>
            </a:r>
          </a:p>
          <a:p>
            <a:pPr marL="0" indent="0">
              <a:buNone/>
            </a:pPr>
            <a:r>
              <a:rPr lang="de-CH" dirty="0"/>
              <a:t>TP4 </a:t>
            </a:r>
            <a:r>
              <a:rPr lang="de-CH" b="1" dirty="0"/>
              <a:t>Bahnhofplatz</a:t>
            </a:r>
            <a:r>
              <a:rPr lang="de-CH" dirty="0"/>
              <a:t>; Vorprojekt</a:t>
            </a:r>
          </a:p>
          <a:p>
            <a:pPr marL="0" indent="0">
              <a:buNone/>
            </a:pPr>
            <a:r>
              <a:rPr lang="de-CH" dirty="0"/>
              <a:t>TP7 </a:t>
            </a:r>
            <a:r>
              <a:rPr lang="de-CH" b="1" dirty="0"/>
              <a:t>Veloparkierung</a:t>
            </a:r>
            <a:r>
              <a:rPr lang="de-CH" dirty="0"/>
              <a:t>; Vorabklärungen, Bedarf Anzahl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5A01C8-7B05-4E2D-9849-7D1B28DF46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Planungsstand Teilprojekte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4EE7DE-97DB-487F-99F1-A33B32AEC78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716516-78C2-4EB5-B25B-CA0F4BFB127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D646D8-ED5C-4E3F-B321-DFB6B141A80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6227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FABEB0C-3C09-4B19-B547-20E9D59FAFB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CH" dirty="0"/>
              <a:t>Teilrevision Ortsplanung Bahnhof Ilanz</a:t>
            </a:r>
          </a:p>
          <a:p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EB1AFB-477A-46B3-9B85-EEE3EE8AF6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2. Ortsplanung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19A27C-9B57-497E-B8D2-BAB0020C279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0E35DD-C5BB-40DA-A525-06F17139F69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DAE2D4-DDD6-4BD7-8987-2BCBE0FCE74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15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1F14C1E-BFEC-4B1D-A184-D4A97370D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46" y="2509511"/>
            <a:ext cx="56483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D7301EB-59DE-4B7F-981D-B7DABFC69F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2288" y="1943100"/>
            <a:ext cx="8298184" cy="42762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CH" dirty="0"/>
              <a:t>- An der Urne genehmigt am 15.05.2022.</a:t>
            </a:r>
          </a:p>
          <a:p>
            <a:pPr marL="182563" indent="-182563">
              <a:buNone/>
            </a:pPr>
            <a:r>
              <a:rPr lang="de-CH" dirty="0"/>
              <a:t>- Beschwerdeauflage am 20.05.2022 erfolgt. Keine Einsprachen eingegangen.</a:t>
            </a:r>
          </a:p>
          <a:p>
            <a:pPr marL="182563" indent="-182563">
              <a:buNone/>
            </a:pPr>
            <a:r>
              <a:rPr lang="de-CH" dirty="0"/>
              <a:t>- Ende Mai 2022 an den Kanton übermittelt zur Genehmigung.</a:t>
            </a:r>
          </a:p>
          <a:p>
            <a:pPr marL="182563" indent="-182563">
              <a:buNone/>
            </a:pPr>
            <a:r>
              <a:rPr lang="de-CH" dirty="0"/>
              <a:t>- Genehmigung der Regierung noch ausstehend (erwartet bis Ende April 2023).</a:t>
            </a:r>
          </a:p>
          <a:p>
            <a:endParaRPr lang="de-CH" dirty="0"/>
          </a:p>
          <a:p>
            <a:pPr marL="182563" indent="-182563">
              <a:buNone/>
            </a:pPr>
            <a:r>
              <a:rPr lang="de-CH" dirty="0"/>
              <a:t>- </a:t>
            </a:r>
            <a:r>
              <a:rPr lang="de-CH" b="1" dirty="0"/>
              <a:t>Die Genehmigung der Regierung ist die Voraussetzung, damit Baugesuche in diesem Bereich bewilligt werden können.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43BA72-A097-4135-B286-CA81B2C30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sz="2800" dirty="0"/>
              <a:t>Teilrevision Ortplanung Bahnhof Ilanz</a:t>
            </a:r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E1545A-834F-4282-ADF6-92CF014EA2B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7E36FE-356B-46C0-957D-F2BDF569B94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6AEC30-0F89-49A1-A717-FB35521747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660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272D4F4-A236-4006-8C97-B284EE7334E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Heute gültiger Gestaltungsplan (2015)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B63ABB-CAA7-455D-B050-AC31410C03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sz="3200" dirty="0"/>
              <a:t>Anpassung Quartierplan Zentrum Bahnhof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B59B19-8986-42EA-911A-1E775C144C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C2A4E4-31BD-4B2E-B92E-52C2728B605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18B6A2-D6D5-4326-B910-529D4FD4AB9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17</a:t>
            </a:fld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1A8974-B1B3-4F20-ABF5-BD87CF594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2436976"/>
            <a:ext cx="6984776" cy="418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8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272D4F4-A236-4006-8C97-B284EE7334E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Heute gültiger Erschliessungsplan (2015)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B63ABB-CAA7-455D-B050-AC31410C03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sz="3200" dirty="0"/>
              <a:t>Anpassung Quartierplan Zentrum Bahnhof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B59B19-8986-42EA-911A-1E775C144C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C2A4E4-31BD-4B2E-B92E-52C2728B605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18B6A2-D6D5-4326-B910-529D4FD4AB9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18</a:t>
            </a:fld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E863347-5AE7-4DDA-8855-D2483FF0A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492896"/>
            <a:ext cx="6977022" cy="41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8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272D4F4-A236-4006-8C97-B284EE7334E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Gestaltungsplan 2. öffentliche Auflage (Entwurf)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B63ABB-CAA7-455D-B050-AC31410C03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sz="3200" dirty="0"/>
              <a:t>Anpassung Quartierplan Zentrum Bahnhof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B59B19-8986-42EA-911A-1E775C144C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C2A4E4-31BD-4B2E-B92E-52C2728B605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18B6A2-D6D5-4326-B910-529D4FD4AB9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19</a:t>
            </a:fld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199E9A4-BEE4-4C7F-843F-37F3EA5AE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526" y="2437183"/>
            <a:ext cx="6417474" cy="41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522288" y="2132856"/>
            <a:ext cx="8189912" cy="4086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/>
              <a:t>1. Ausgangslage </a:t>
            </a:r>
          </a:p>
          <a:p>
            <a:pPr marL="0" indent="0">
              <a:buNone/>
            </a:pPr>
            <a:r>
              <a:rPr lang="de-CH" dirty="0"/>
              <a:t>2. Ortsplanung </a:t>
            </a:r>
          </a:p>
          <a:p>
            <a:pPr marL="0" indent="357188">
              <a:buNone/>
            </a:pPr>
            <a:r>
              <a:rPr lang="de-CH" dirty="0"/>
              <a:t>- </a:t>
            </a:r>
            <a:r>
              <a:rPr lang="de-CH" sz="2400" dirty="0"/>
              <a:t>Teilrevision Ortsplanung Bahnhof Ilanz</a:t>
            </a:r>
          </a:p>
          <a:p>
            <a:pPr marL="0" indent="357188">
              <a:buNone/>
            </a:pPr>
            <a:r>
              <a:rPr lang="de-CH" sz="2400" dirty="0"/>
              <a:t>- Anpassung Quartierplan Zentrum Bahnhof</a:t>
            </a:r>
          </a:p>
          <a:p>
            <a:pPr marL="0" indent="0">
              <a:buNone/>
            </a:pPr>
            <a:r>
              <a:rPr lang="de-CH" dirty="0"/>
              <a:t>3. Konzept Gestaltung Bahnhofareal</a:t>
            </a:r>
          </a:p>
          <a:p>
            <a:pPr marL="0" indent="0">
              <a:buNone/>
            </a:pPr>
            <a:r>
              <a:rPr lang="de-CH" dirty="0"/>
              <a:t>4. Stand Planung Bahnhofgebäude </a:t>
            </a:r>
          </a:p>
          <a:p>
            <a:pPr marL="0" indent="0">
              <a:buNone/>
            </a:pPr>
            <a:r>
              <a:rPr lang="de-CH" dirty="0"/>
              <a:t>5. Diskussion und Fragen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sz="3600" dirty="0"/>
              <a:t>Themen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205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272D4F4-A236-4006-8C97-B284EE7334E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Erschliessungsplan 2. öffentliche Auflage (Entwurf)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B63ABB-CAA7-455D-B050-AC31410C03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sz="3200" dirty="0"/>
              <a:t>Anpassung Quartierplan Zentrum Bahnhof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B59B19-8986-42EA-911A-1E775C144C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C2A4E4-31BD-4B2E-B92E-52C2728B605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18B6A2-D6D5-4326-B910-529D4FD4AB9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20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81F653-65A1-4303-AEF2-135B4352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96424"/>
            <a:ext cx="6289311" cy="42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0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272D4F4-A236-4006-8C97-B284EE7334E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dirty="0"/>
              <a:t>Die Anpassung des Quartierplans Zentrum Bahnhof (Änderung 2020) wurde am 20. Januar 2023 ein zweites Mal publiziert. Die Auflagefrist läuft 30 Tage bis zum 20. Februar 2023.</a:t>
            </a:r>
          </a:p>
          <a:p>
            <a:pPr marL="0" indent="0">
              <a:buNone/>
            </a:pPr>
            <a:r>
              <a:rPr lang="de-CH" dirty="0"/>
              <a:t>Die Genehmigung der Anpassung QP Zentrum Bahnhof erfolgt durch den Gemeindevorstand.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b="1" dirty="0"/>
              <a:t>Damit Baugesuche im Bereich des Bahnhofs bewilligt werden können muss ein genehmigter Quartierplan (Änderung 2020) vorliegen.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B63ABB-CAA7-455D-B050-AC31410C03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sz="3200" dirty="0"/>
              <a:t>Anpassung Quartierplan Zentrum Bahnhof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B59B19-8986-42EA-911A-1E775C144C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C2A4E4-31BD-4B2E-B92E-52C2728B605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18B6A2-D6D5-4326-B910-529D4FD4AB9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622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168471-AF6D-4834-970C-5C50E95D02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sz="4000" dirty="0"/>
              <a:t>3. Konzept Gestaltung Bahnhofareal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E70DBB-EE6F-429C-8831-360C221C4C4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EBEFA4-BF0E-4ABB-B748-B36A74853DB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089285-5517-4BEC-BF0A-56118B22C3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22</a:t>
            </a:fld>
            <a:endParaRPr lang="de-CH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E7EDC12-3A17-46DE-B0E1-88F50FBF6F4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Allgemeine Erläuterungen</a:t>
            </a:r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B527AAA-6606-499F-9768-C4D4DFA38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22" y="2674310"/>
            <a:ext cx="8666956" cy="31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168471-AF6D-4834-970C-5C50E95D02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2287" y="990601"/>
            <a:ext cx="8190173" cy="710208"/>
          </a:xfrm>
        </p:spPr>
        <p:txBody>
          <a:bodyPr/>
          <a:lstStyle/>
          <a:p>
            <a:r>
              <a:rPr lang="de-CH" sz="3200" dirty="0"/>
              <a:t>Verkehrskonzept</a:t>
            </a:r>
          </a:p>
          <a:p>
            <a:endParaRPr lang="de-CH" sz="4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E70DBB-EE6F-429C-8831-360C221C4C4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EBEFA4-BF0E-4ABB-B748-B36A74853DB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089285-5517-4BEC-BF0A-56118B22C3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23</a:t>
            </a:fld>
            <a:endParaRPr lang="de-CH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E7EDC12-3A17-46DE-B0E1-88F50FBF6F4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8B4DA3-033E-4F0B-B8C2-251CD9634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87" y="1988840"/>
            <a:ext cx="8426103" cy="33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742463D-359C-4F4A-9DCD-5D0A5E65C39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dirty="0"/>
              <a:t>Marcus Beer, Gemeindepräsident</a:t>
            </a:r>
          </a:p>
          <a:p>
            <a:pPr marL="0" indent="0">
              <a:buNone/>
            </a:pPr>
            <a:r>
              <a:rPr lang="de-CH" dirty="0"/>
              <a:t>Martin Capeder</a:t>
            </a:r>
            <a:r>
              <a:rPr lang="de-CH"/>
              <a:t>, Gemeindevorstand</a:t>
            </a:r>
            <a:endParaRPr lang="de-CH" dirty="0"/>
          </a:p>
          <a:p>
            <a:pPr marL="0" indent="0">
              <a:buNone/>
            </a:pPr>
            <a:r>
              <a:rPr lang="de-CH" dirty="0"/>
              <a:t>Annette Cola, Gemeindeparlament</a:t>
            </a:r>
          </a:p>
          <a:p>
            <a:pPr marL="0" indent="0">
              <a:buNone/>
            </a:pPr>
            <a:r>
              <a:rPr lang="de-CH" dirty="0"/>
              <a:t>Jan Berni, Gemeindeparlament</a:t>
            </a:r>
          </a:p>
          <a:p>
            <a:pPr marL="0" indent="0">
              <a:buNone/>
            </a:pPr>
            <a:r>
              <a:rPr lang="de-CH" dirty="0"/>
              <a:t>Roman Derungs, HGVI</a:t>
            </a:r>
          </a:p>
          <a:p>
            <a:pPr marL="0" indent="0">
              <a:buNone/>
            </a:pPr>
            <a:r>
              <a:rPr lang="de-CH" dirty="0"/>
              <a:t>Andreas Pfister, Leiter Planung und Bau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Umgebungsgestaltung; Büro Hager Partner AG, Zürich</a:t>
            </a:r>
          </a:p>
          <a:p>
            <a:pPr marL="0" indent="0">
              <a:buNone/>
            </a:pPr>
            <a:r>
              <a:rPr lang="de-CH" dirty="0"/>
              <a:t>Verkehrsplanung; Hartmann &amp; Monsch AG, Parpan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54462A-A330-467D-ABD0-92DC6B587C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2287" y="990600"/>
            <a:ext cx="8190173" cy="815459"/>
          </a:xfrm>
        </p:spPr>
        <p:txBody>
          <a:bodyPr/>
          <a:lstStyle/>
          <a:p>
            <a:r>
              <a:rPr lang="de-CH" sz="3200" dirty="0"/>
              <a:t>Baukommission Bahnhof Ilanz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1139A1-0AE2-45D1-9DE0-00FF5608D75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4FD469-805D-4769-A0DB-703EB3AEB9A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66A246-7F2A-4360-9F64-6B6162B8681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352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D4723C-35DB-435D-8048-6700D139B1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sz="3600" dirty="0"/>
              <a:t>5. Stand Planung Bahnhofgebäude RhB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236483-BEDF-4242-A725-450DD611C20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882D6A-9D1D-43D8-B19C-243313AC68F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71E76D-727B-4572-833C-530A032DE9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25</a:t>
            </a:fld>
            <a:endParaRPr lang="de-CH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5188141F-0F84-4A26-ACCB-2D44FDB0F77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08871" y="1943100"/>
            <a:ext cx="7616745" cy="4276725"/>
          </a:xfrm>
        </p:spPr>
      </p:pic>
    </p:spTree>
    <p:extLst>
      <p:ext uri="{BB962C8B-B14F-4D97-AF65-F5344CB8AC3E}">
        <p14:creationId xmlns:p14="http://schemas.microsoft.com/office/powerpoint/2010/main" val="39073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179AD0A-5C20-443D-A7C3-275655C08F4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91832" y="1943100"/>
            <a:ext cx="7650824" cy="4276725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850547-B231-495A-B99C-6A750E16EB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DEB49F-9733-4A54-B0A6-31B22240DE3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4C675F-000E-4CD6-97DD-82B56BFABE7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AC10C7-3A0E-4FAC-9069-FBE24FA9BFA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821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4F577DA-CBE1-4E37-8B74-D8759EC9800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07364" y="1943100"/>
            <a:ext cx="7619760" cy="4276725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83F9F4-03EA-462C-B829-AC2F2237C4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9591FE-45A4-4E0A-A924-DA8382DB12B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122B42-A4D2-4D52-B60D-BFAB011293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4AED7F-A7CB-4792-B678-99392F94C59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23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26D54236-B690-450D-ABA5-DD1DC0E594D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80611" y="1943100"/>
            <a:ext cx="7673265" cy="4276725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FD2536-B37D-432A-BB7B-DE77DD7C5A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65D3AD-4B81-4BE7-A99A-7C2C37C5160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EDEFEE-1EB8-42AC-AC74-CDA045925B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F14AE7-8121-4AA3-8C6E-13C11C18F1A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374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D4723C-35DB-435D-8048-6700D139B1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sz="3600" dirty="0"/>
              <a:t>Visualisierungen Stand Wettbewerb</a:t>
            </a:r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236483-BEDF-4242-A725-450DD611C20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882D6A-9D1D-43D8-B19C-243313AC68F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71E76D-727B-4572-833C-530A032DE9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29</a:t>
            </a:fld>
            <a:endParaRPr lang="de-CH" dirty="0"/>
          </a:p>
        </p:txBody>
      </p:sp>
      <p:pic>
        <p:nvPicPr>
          <p:cNvPr id="7" name="Bildplatzhalter 6" descr="Ein Bild, das draußen, Gebäude, Himmel, Straße enthält.&#10;&#10;Automatisch generierte Beschreibung">
            <a:extLst>
              <a:ext uri="{FF2B5EF4-FFF2-40B4-BE49-F238E27FC236}">
                <a16:creationId xmlns:a16="http://schemas.microsoft.com/office/drawing/2014/main" id="{166EF856-67F2-4428-BA46-054DAD7C01C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287" y="1772816"/>
            <a:ext cx="8152142" cy="45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F2D63A-B506-4AD1-9721-23CBAC643B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1. Ausgangslage</a:t>
            </a:r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F2BCDB-8AE0-4F04-AB90-A15FDF7BEA7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C1FCF0-8A6F-4B88-8E22-1D64EE3A3FF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91CED-D4C7-45F6-9C55-FAA5182CFB9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3</a:t>
            </a:fld>
            <a:endParaRPr lang="de-CH" dirty="0"/>
          </a:p>
        </p:txBody>
      </p:sp>
      <p:pic>
        <p:nvPicPr>
          <p:cNvPr id="7" name="Bildplatzhalter 6" descr="Ein Bild, das Berg, draußen, Straße, mehrere enthält.&#10;&#10;Automatisch generierte Beschreibung">
            <a:extLst>
              <a:ext uri="{FF2B5EF4-FFF2-40B4-BE49-F238E27FC236}">
                <a16:creationId xmlns:a16="http://schemas.microsoft.com/office/drawing/2014/main" id="{6311CA2D-9263-4283-BBA2-121F672F10C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288" y="2169021"/>
            <a:ext cx="8094362" cy="37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075362-3595-469B-B68C-C6C342E0D9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9BA107-DFA1-433B-9177-A92DCF64428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D50806-9A08-488B-B251-72060761D89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235567-85AB-43F1-B766-BB5B412D9BB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30</a:t>
            </a:fld>
            <a:endParaRPr lang="de-CH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7C00989-31F5-481C-9598-0C60C6B7629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041918"/>
            <a:ext cx="8407341" cy="52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A2852D3-BE60-4F2F-8A96-B7C17BE6FC1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 dirty="0"/>
          </a:p>
          <a:p>
            <a:r>
              <a:rPr lang="de-CH" dirty="0"/>
              <a:t>Aktuell wird das Vorprojekt für den Neubau und die Tiefgarage fertiggestellt</a:t>
            </a:r>
          </a:p>
          <a:p>
            <a:r>
              <a:rPr lang="de-CH" dirty="0"/>
              <a:t>Ziel: Baueingabe bis Ende 2023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4A3E9A-6D80-4242-BCE5-97062A9B4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Planungsstand Neubau RhB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52AF8C-EDC3-4D37-8092-49A6EE8D357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688769-1F20-4DCF-819E-C7677D7485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F04BC1-107F-433F-9AEE-1E0876FD025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0065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6A1EEAD-B53D-4A03-8B19-8EBD5B7C097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D4765D-179E-4FDC-B616-A164818262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6. Diskussion und Fragen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131359-A429-4AE8-8907-78D6D46FA2B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29F15C-843D-43F9-A5F6-B050053393A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FF78C0-0FC3-48F9-AF86-9E5682A32C7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96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288" y="1493838"/>
            <a:ext cx="7650111" cy="900047"/>
          </a:xfrm>
        </p:spPr>
        <p:txBody>
          <a:bodyPr>
            <a:normAutofit fontScale="90000"/>
          </a:bodyPr>
          <a:lstStyle/>
          <a:p>
            <a:r>
              <a:rPr lang="de-CH" dirty="0"/>
              <a:t>Herzlichen Dank für 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341322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D2514C6-8CB6-47CF-89D0-B7807ED578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2288" y="2420888"/>
            <a:ext cx="8189912" cy="3798421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Projekt und Kredit genehmigt an der Urnenabstimmung vom 25. November 2018</a:t>
            </a:r>
          </a:p>
          <a:p>
            <a:pPr marL="0" indent="0">
              <a:buNone/>
            </a:pPr>
            <a:r>
              <a:rPr lang="de-CH" dirty="0"/>
              <a:t>Gesamtkosten ca. 8 Mio</a:t>
            </a:r>
          </a:p>
          <a:p>
            <a:pPr marL="0" indent="0">
              <a:buNone/>
            </a:pPr>
            <a:r>
              <a:rPr lang="de-CH" dirty="0"/>
              <a:t>Kantonsbeiträge total ca. 4 Mio (49.7%)</a:t>
            </a: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40FB11-9B9A-41AF-8543-8552D795B8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2287" y="990600"/>
            <a:ext cx="8190173" cy="815459"/>
          </a:xfrm>
        </p:spPr>
        <p:txBody>
          <a:bodyPr/>
          <a:lstStyle/>
          <a:p>
            <a:r>
              <a:rPr lang="de-CH" dirty="0"/>
              <a:t>Arealentwicklung Bahnhof Ilanz</a:t>
            </a:r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9A214E-13A8-4738-8939-D7317702C15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DD357A-FCE0-4E98-8D96-43A592B160B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37C224-4D17-48F3-8DA7-9DCB26ADBC2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493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2298665E-DC4D-4B1D-A7F5-1D023BFD201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432716" y="955359"/>
            <a:ext cx="6425254" cy="57140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F8CCAE-0086-4FA4-A91E-59816F07DE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BBE9ED-7999-46A1-8C72-6C17D18424A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60936-DFC5-4A30-A387-B0FEAF0F49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FF72AE-2ACD-4EE1-80D2-8A5D7E5410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977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0FB35163-4D13-4400-BFAF-C4FC9480C57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950119" y="2109787"/>
            <a:ext cx="7334250" cy="394335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C160CC-95F2-452A-A78B-CBA7BDAAAC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615A85-51DB-41A4-93A1-7BC92506366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5A5E6E-C69C-4558-A8A6-BFED42EB33B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84F00A-8665-46F7-81C9-8E85768CCEA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0158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DC1514-1458-4E4B-9DB6-4292510166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sz="3200" dirty="0"/>
              <a:t>Projektleitung Organigramm Phase Vorprojekt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A27B8F-0277-4ADB-8445-E5706B5B08E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1FD196-B66A-44E4-8FCC-A01ABAC40E2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D97848-EF79-49FD-817C-CFD99DBD9A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7</a:t>
            </a:fld>
            <a:endParaRPr lang="de-CH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710929E0-E2A6-4A41-84ED-957CB851747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51520" y="1577193"/>
            <a:ext cx="8568952" cy="5099572"/>
          </a:xfrm>
        </p:spPr>
      </p:pic>
    </p:spTree>
    <p:extLst>
      <p:ext uri="{BB962C8B-B14F-4D97-AF65-F5344CB8AC3E}">
        <p14:creationId xmlns:p14="http://schemas.microsoft.com/office/powerpoint/2010/main" val="42562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4491670-FEA8-452F-9A8B-079438731A7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93592" y="1772816"/>
            <a:ext cx="8643828" cy="4824536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E32E5D-9A63-4967-B064-3CE4F9E332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Kostenkontrolle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08D482-A8DB-4279-9460-6F2C6C99FF4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2035CA-4795-484D-9815-0AB87DDB47B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8A792-ABC6-4FC1-825F-FEF8FC2523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446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A812839-7475-417E-9EA1-97049514BDD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99383" y="1531814"/>
            <a:ext cx="8745234" cy="4824536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EBEC1A-E013-49CB-9080-052E66B022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Letter of Intent LOI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00BAFD-DFE0-4875-B2F8-6C982C6A20C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2993B70-0924-4BC9-8E3C-7218904B3FC4}" type="datetime1">
              <a:rPr lang="de-CH" smtClean="0"/>
              <a:t>01.02.2023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33DD4F-27B6-4CA0-98CB-4FD832BF447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7E7C62-6425-4EBE-97A6-0BB0EA3AF50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144522-91B9-4D5B-B076-A6441C0F5141}" type="slidenum">
              <a:rPr lang="de-CH" smtClean="0"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55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aesentation_Ilanz_Glio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lanz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4ABD3C64-8DEC-469D-99E1-B22B12146EA7}" vid="{6D428207-8B01-4FB0-9DB5-016E9AB65FB4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Präsentation-Vorlage</Template>
  <TotalTime>0</TotalTime>
  <Words>527</Words>
  <Application>Microsoft Office PowerPoint</Application>
  <PresentationFormat>Bildschirmpräsentation (4:3)</PresentationFormat>
  <Paragraphs>147</Paragraphs>
  <Slides>33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bold</vt:lpstr>
      <vt:lpstr>Praesentation_Ilanz_Glion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Herzlichen Dank für Ihre Aufmerksamkeit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Andreas.Pfister</dc:creator>
  <cp:lastModifiedBy>Andreas.Pfister</cp:lastModifiedBy>
  <cp:revision>39</cp:revision>
  <cp:lastPrinted>2014-01-30T09:29:25Z</cp:lastPrinted>
  <dcterms:created xsi:type="dcterms:W3CDTF">2022-12-02T07:11:35Z</dcterms:created>
  <dcterms:modified xsi:type="dcterms:W3CDTF">2023-02-01T14:49:25Z</dcterms:modified>
</cp:coreProperties>
</file>