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9144000" cy="6858000"/>
  <p:defaultTextStyle>
    <a:defPPr>
      <a:defRPr lang="de-DE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0282A1B-5243-50D8-2915-0F98C9E9D7E3}">
  <a:tblStyle styleId="{F0282A1B-5243-50D8-2915-0F98C9E9D7E3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8"/>
    <p:restoredTop sz="94648"/>
  </p:normalViewPr>
  <p:slideViewPr>
    <p:cSldViewPr>
      <p:cViewPr varScale="1">
        <p:scale>
          <a:sx n="117" d="100"/>
          <a:sy n="117" d="100"/>
        </p:scale>
        <p:origin x="136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22287" y="1493838"/>
            <a:ext cx="6345237" cy="85566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lang="de-CH" sz="45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de-CH"/>
              <a:t>Salü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und Inhalt">
    <p:bg>
      <p:bgPr>
        <a:gradFill>
          <a:gsLst>
            <a:gs pos="59000">
              <a:schemeClr val="bg1"/>
            </a:gs>
            <a:gs pos="100000">
              <a:srgbClr val="009EE0">
                <a:alpha val="14902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Inhaltsplatzhalter 15"/>
          <p:cNvSpPr>
            <a:spLocks noGrp="1"/>
          </p:cNvSpPr>
          <p:nvPr>
            <p:ph sz="quarter" idx="14" hasCustomPrompt="1"/>
          </p:nvPr>
        </p:nvSpPr>
        <p:spPr bwMode="auto">
          <a:xfrm>
            <a:off x="522287" y="1943100"/>
            <a:ext cx="8189912" cy="4276209"/>
          </a:xfrm>
        </p:spPr>
        <p:txBody>
          <a:bodyPr lIns="0" tIns="0" rIns="0" bIns="0"/>
          <a:lstStyle>
            <a:lvl1pPr>
              <a:defRPr sz="2800">
                <a:solidFill>
                  <a:srgbClr val="009EE0"/>
                </a:solidFill>
              </a:defRPr>
            </a:lvl1pPr>
            <a:lvl2pPr>
              <a:defRPr sz="2400">
                <a:solidFill>
                  <a:srgbClr val="009EE0"/>
                </a:solidFill>
              </a:defRPr>
            </a:lvl2pPr>
            <a:lvl3pPr>
              <a:defRPr sz="2000">
                <a:solidFill>
                  <a:srgbClr val="637079"/>
                </a:solidFill>
              </a:defRPr>
            </a:lvl3pPr>
            <a:lvl4pPr>
              <a:defRPr sz="1800">
                <a:solidFill>
                  <a:srgbClr val="637079"/>
                </a:solidFill>
              </a:defRPr>
            </a:lvl4pPr>
            <a:lvl5pPr>
              <a:defRPr sz="1600">
                <a:solidFill>
                  <a:srgbClr val="637079"/>
                </a:solidFill>
              </a:defRPr>
            </a:lvl5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de-CH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522287" y="990600"/>
            <a:ext cx="8190173" cy="95323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500" b="1">
                <a:solidFill>
                  <a:srgbClr val="525E6A"/>
                </a:solidFill>
              </a:defRPr>
            </a:lvl1pPr>
            <a:lvl5pPr>
              <a:defRPr/>
            </a:lvl5pPr>
          </a:lstStyle>
          <a:p>
            <a:pPr lvl="0">
              <a:defRPr/>
            </a:pPr>
            <a:r>
              <a:rPr lang="de-DE"/>
              <a:t>Titel</a:t>
            </a:r>
            <a:endParaRPr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6"/>
          </p:nvPr>
        </p:nvSpPr>
        <p:spPr bwMode="auto"/>
        <p:txBody>
          <a:bodyPr/>
          <a:lstStyle/>
          <a:p>
            <a:pPr>
              <a:defRPr/>
            </a:pPr>
            <a:fld id="{82993B70-0924-4BC9-8E3C-7218904B3FC4}" type="datetime1">
              <a:rPr lang="de-CH"/>
              <a:t>17.05.22</a:t>
            </a:fld>
            <a:endParaRPr lang="de-CH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7"/>
          </p:nvPr>
        </p:nvSpPr>
        <p:spPr bwMode="auto"/>
        <p:txBody>
          <a:bodyPr/>
          <a:lstStyle/>
          <a:p>
            <a:pPr>
              <a:defRPr/>
            </a:pPr>
            <a:endParaRPr lang="de-CH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/>
          <a:p>
            <a:pPr>
              <a:defRPr/>
            </a:pPr>
            <a:fld id="{50144522-91B9-4D5B-B076-A6441C0F5141}" type="slidenum">
              <a:rPr lang="de-CH"/>
              <a:t>‹Nr.›</a:t>
            </a:fld>
            <a:endParaRPr lang="de-CH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539552" y="352791"/>
            <a:ext cx="1972056" cy="44196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6228184" y="296815"/>
            <a:ext cx="2484275" cy="526348"/>
          </a:xfrm>
          <a:prstGeom prst="rect">
            <a:avLst/>
          </a:prstGeom>
        </p:spPr>
      </p:pic>
    </p:spTree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Ende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522289" y="1493838"/>
            <a:ext cx="6479982" cy="900046"/>
          </a:xfrm>
        </p:spPr>
        <p:txBody>
          <a:bodyPr lIns="0" tIns="0" rIns="0" bIns="0" anchor="t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Tschou</a:t>
            </a:r>
            <a:endParaRPr lang="de-C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 bwMode="auto">
          <a:xfrm>
            <a:off x="522287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62B03D5-7E56-4BB3-9954-572953707871}" type="datetime1">
              <a:rPr lang="de-CH"/>
              <a:t>17.05.22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0144522-91B9-4D5B-B076-A6441C0F5141}" type="slidenum">
              <a:rPr lang="de-CH"/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 bwMode="auto">
          <a:xfrm>
            <a:off x="522286" y="1493836"/>
            <a:ext cx="8362053" cy="855661"/>
          </a:xfrm>
        </p:spPr>
        <p:txBody>
          <a:bodyPr vertOverflow="overflow" horzOverflow="clip" vert="horz" wrap="square" lIns="0" tIns="0" rIns="0" bIns="0" numCol="1" spcCol="0" rtlCol="0" fromWordArt="0" anchor="t" anchorCtr="0" forceAA="0" compatLnSpc="0">
            <a:normAutofit/>
          </a:bodyPr>
          <a:lstStyle/>
          <a:p>
            <a:pPr>
              <a:defRPr/>
            </a:pPr>
            <a:r>
              <a:rPr lang="de-CH" sz="4200"/>
              <a:t>Sanierung Schulhaus Castrisch</a:t>
            </a:r>
            <a:endParaRPr lang="de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Klassenzimmer Primar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6"/>
          </p:nvPr>
        </p:nvSpPr>
        <p:spPr bwMode="auto"/>
        <p:txBody>
          <a:bodyPr/>
          <a:lstStyle/>
          <a:p>
            <a:pPr>
              <a:defRPr/>
            </a:pPr>
            <a:fld id="{82993B70-0924-4BC9-8E3C-7218904B3FC4}" type="datetime1">
              <a:rPr lang="de-CH"/>
              <a:t>17.05.22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Information Sanierung Schulhaus Castrisch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/>
          <a:p>
            <a:pPr>
              <a:defRPr/>
            </a:pPr>
            <a:fld id="{50144522-91B9-4D5B-B076-A6441C0F5141}" type="slidenum">
              <a:rPr lang="de-CH"/>
              <a:t>10</a:t>
            </a:fld>
            <a:endParaRPr lang="de-CH"/>
          </a:p>
        </p:txBody>
      </p:sp>
      <p:pic>
        <p:nvPicPr>
          <p:cNvPr id="7" name="Grafik 6" descr="Ein Bild, das Text, drinnen, Decke, Fenster enthält.&#10;&#10;Automatisch generierte Beschreibung"/>
          <p:cNvPicPr>
            <a:picLocks noChangeAspect="1"/>
          </p:cNvPicPr>
          <p:nvPr/>
        </p:nvPicPr>
        <p:blipFill>
          <a:blip r:embed="rId2"/>
          <a:srcRect t="5958"/>
          <a:stretch/>
        </p:blipFill>
        <p:spPr bwMode="auto">
          <a:xfrm>
            <a:off x="522286" y="2276871"/>
            <a:ext cx="4049712" cy="2856321"/>
          </a:xfrm>
          <a:prstGeom prst="rect">
            <a:avLst/>
          </a:prstGeom>
        </p:spPr>
      </p:pic>
      <p:pic>
        <p:nvPicPr>
          <p:cNvPr id="726293588" name="Grafik 7" descr="Ein Bild, das Boden, drinnen, Decke, Wand enthält.&#10;&#10;Automatisch generierte Beschreibung"/>
          <p:cNvPicPr>
            <a:picLocks noChangeAspect="1"/>
          </p:cNvPicPr>
          <p:nvPr/>
        </p:nvPicPr>
        <p:blipFill>
          <a:blip r:embed="rId3"/>
          <a:srcRect l="10007" b="14819"/>
          <a:stretch/>
        </p:blipFill>
        <p:spPr bwMode="auto">
          <a:xfrm>
            <a:off x="4663262" y="2276871"/>
            <a:ext cx="4023536" cy="28563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Aussenanlage und Spiel-/Sitzplatz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6"/>
          </p:nvPr>
        </p:nvSpPr>
        <p:spPr bwMode="auto"/>
        <p:txBody>
          <a:bodyPr/>
          <a:lstStyle/>
          <a:p>
            <a:pPr>
              <a:defRPr/>
            </a:pPr>
            <a:fld id="{82993B70-0924-4BC9-8E3C-7218904B3FC4}" type="datetime1">
              <a:rPr lang="de-CH"/>
              <a:t>17.05.22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Information Sanierung Schulhaus Castrisch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/>
          <a:p>
            <a:pPr>
              <a:defRPr/>
            </a:pPr>
            <a:fld id="{50144522-91B9-4D5B-B076-A6441C0F5141}" type="slidenum">
              <a:rPr lang="de-CH"/>
              <a:t>11</a:t>
            </a:fld>
            <a:endParaRPr lang="de-CH"/>
          </a:p>
        </p:txBody>
      </p:sp>
      <p:pic>
        <p:nvPicPr>
          <p:cNvPr id="10" name="Grafik 9" descr="Ein Bild, das Himmel, draußen, Gebäude enthält.&#10;&#10;Automatisch generierte Beschreibu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22287" y="2348880"/>
            <a:ext cx="4091595" cy="3068696"/>
          </a:xfrm>
          <a:prstGeom prst="rect">
            <a:avLst/>
          </a:prstGeom>
        </p:spPr>
      </p:pic>
      <p:pic>
        <p:nvPicPr>
          <p:cNvPr id="12" name="Grafik 11" descr="Ein Bild, das Baum, draußen, Gras enthält.&#10;&#10;Automatisch generierte Beschreibu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656870" y="2348880"/>
            <a:ext cx="4091594" cy="30686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 bwMode="auto">
          <a:xfrm>
            <a:off x="522287" y="990600"/>
            <a:ext cx="8370193" cy="953235"/>
          </a:xfrm>
        </p:spPr>
        <p:txBody>
          <a:bodyPr/>
          <a:lstStyle/>
          <a:p>
            <a:pPr>
              <a:defRPr/>
            </a:pPr>
            <a:r>
              <a:rPr lang="de-DE"/>
              <a:t>Turnhalle und Garderoben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6"/>
          </p:nvPr>
        </p:nvSpPr>
        <p:spPr bwMode="auto"/>
        <p:txBody>
          <a:bodyPr/>
          <a:lstStyle/>
          <a:p>
            <a:pPr>
              <a:defRPr/>
            </a:pPr>
            <a:fld id="{82993B70-0924-4BC9-8E3C-7218904B3FC4}" type="datetime1">
              <a:rPr lang="de-CH"/>
              <a:t>17.05.22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Information Sanierung Schulhaus Castrisch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/>
          <a:p>
            <a:pPr>
              <a:defRPr/>
            </a:pPr>
            <a:fld id="{50144522-91B9-4D5B-B076-A6441C0F5141}" type="slidenum">
              <a:rPr lang="de-CH"/>
              <a:t>12</a:t>
            </a:fld>
            <a:endParaRPr lang="de-CH"/>
          </a:p>
        </p:txBody>
      </p:sp>
      <p:pic>
        <p:nvPicPr>
          <p:cNvPr id="8" name="Grafik 7" descr="Ein Bild, das drinnen, Boden, Gebäude, Decke enthält.&#10;&#10;Automatisch generierte Beschreibu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54944" y="2387426"/>
            <a:ext cx="4063884" cy="3047913"/>
          </a:xfrm>
          <a:prstGeom prst="rect">
            <a:avLst/>
          </a:prstGeom>
        </p:spPr>
      </p:pic>
      <p:pic>
        <p:nvPicPr>
          <p:cNvPr id="11" name="Grafik 10" descr="Ein Bild, das Boden, drinnen, Decke enthält.&#10;&#10;Automatisch generierte Beschreibu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707383" y="2387426"/>
            <a:ext cx="4063884" cy="30479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 bwMode="auto">
          <a:xfrm>
            <a:off x="522287" y="990600"/>
            <a:ext cx="8370193" cy="953235"/>
          </a:xfrm>
        </p:spPr>
        <p:txBody>
          <a:bodyPr/>
          <a:lstStyle/>
          <a:p>
            <a:pPr>
              <a:defRPr/>
            </a:pPr>
            <a:r>
              <a:rPr lang="de-DE"/>
              <a:t>Kindergarten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6"/>
          </p:nvPr>
        </p:nvSpPr>
        <p:spPr bwMode="auto"/>
        <p:txBody>
          <a:bodyPr/>
          <a:lstStyle/>
          <a:p>
            <a:pPr>
              <a:defRPr/>
            </a:pPr>
            <a:fld id="{82993B70-0924-4BC9-8E3C-7218904B3FC4}" type="datetime1">
              <a:rPr lang="de-CH"/>
              <a:t>17.05.22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Information Sanierung Schulhaus Castrisch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/>
          <a:p>
            <a:pPr>
              <a:defRPr/>
            </a:pPr>
            <a:fld id="{50144522-91B9-4D5B-B076-A6441C0F5141}" type="slidenum">
              <a:rPr lang="de-CH"/>
              <a:t>13</a:t>
            </a:fld>
            <a:endParaRPr lang="de-CH"/>
          </a:p>
        </p:txBody>
      </p:sp>
      <p:pic>
        <p:nvPicPr>
          <p:cNvPr id="7" name="Grafik 6" descr="Ein Bild, das Text, drinnen, Boden, Decke enthält.&#10;&#10;Automatisch generierte Beschreibu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22287" y="1937658"/>
            <a:ext cx="4625777" cy="3469333"/>
          </a:xfrm>
          <a:prstGeom prst="rect">
            <a:avLst/>
          </a:prstGeom>
        </p:spPr>
      </p:pic>
      <p:pic>
        <p:nvPicPr>
          <p:cNvPr id="1001607720" name="Grafik 12" descr="Ein Bild, das drinnen, Boden, Stuhl, aus Holz enthält.&#10;&#10;Automatisch generierte Beschreibu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5399976">
            <a:off x="4992339" y="2371324"/>
            <a:ext cx="3469332" cy="2601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Schulhaus Castrisch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6"/>
          </p:nvPr>
        </p:nvSpPr>
        <p:spPr bwMode="auto"/>
        <p:txBody>
          <a:bodyPr/>
          <a:lstStyle/>
          <a:p>
            <a:pPr>
              <a:defRPr/>
            </a:pPr>
            <a:fld id="{82993B70-0924-4BC9-8E3C-7218904B3FC4}" type="datetime1">
              <a:rPr lang="de-CH"/>
              <a:t>17.05.22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Information Sanierung Schulhaus Castrisch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/>
          <a:p>
            <a:pPr>
              <a:defRPr/>
            </a:pPr>
            <a:fld id="{50144522-91B9-4D5B-B076-A6441C0F5141}" type="slidenum">
              <a:rPr lang="de-CH"/>
              <a:t>14</a:t>
            </a:fld>
            <a:endParaRPr lang="de-CH"/>
          </a:p>
        </p:txBody>
      </p:sp>
      <p:pic>
        <p:nvPicPr>
          <p:cNvPr id="7" name="Grafik 6" descr="Ein Bild, das draußen, Himmel, Gras, Gebäude enthält.&#10;&#10;Automatisch generierte Beschreibung"/>
          <p:cNvPicPr>
            <a:picLocks noChangeAspect="1"/>
          </p:cNvPicPr>
          <p:nvPr/>
        </p:nvPicPr>
        <p:blipFill>
          <a:blip r:embed="rId2"/>
          <a:srcRect t="6577" b="6290"/>
          <a:stretch/>
        </p:blipFill>
        <p:spPr bwMode="auto">
          <a:xfrm>
            <a:off x="522287" y="1772816"/>
            <a:ext cx="7722121" cy="44856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60028374" name="Inhaltsplatzhalter 1"/>
          <p:cNvSpPr>
            <a:spLocks noGrp="1"/>
          </p:cNvSpPr>
          <p:nvPr>
            <p:ph sz="quarter" idx="14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Primarschule (2 Abteilungen: 3./4 und 5./6. Klasse)</a:t>
            </a:r>
            <a:endParaRPr dirty="0"/>
          </a:p>
          <a:p>
            <a:pPr>
              <a:defRPr/>
            </a:pPr>
            <a:r>
              <a:rPr lang="de-DE" dirty="0" err="1"/>
              <a:t>Aussenstandort</a:t>
            </a:r>
            <a:r>
              <a:rPr lang="de-DE" dirty="0"/>
              <a:t> Casa </a:t>
            </a:r>
            <a:r>
              <a:rPr lang="de-DE" dirty="0" err="1"/>
              <a:t>Depuoz</a:t>
            </a:r>
            <a:r>
              <a:rPr lang="de-DE" dirty="0"/>
              <a:t> (1 Schulzimmer)</a:t>
            </a:r>
            <a:endParaRPr dirty="0"/>
          </a:p>
          <a:p>
            <a:pPr>
              <a:defRPr/>
            </a:pPr>
            <a:r>
              <a:rPr lang="de-DE" dirty="0"/>
              <a:t>Mietwohnung im Dachgeschoss</a:t>
            </a:r>
            <a:endParaRPr dirty="0"/>
          </a:p>
          <a:p>
            <a:pPr>
              <a:defRPr/>
            </a:pPr>
            <a:r>
              <a:rPr lang="de-DE" dirty="0"/>
              <a:t>Spielgruppe im Erdgeschoss</a:t>
            </a:r>
            <a:endParaRPr dirty="0"/>
          </a:p>
          <a:p>
            <a:pPr>
              <a:defRPr/>
            </a:pPr>
            <a:r>
              <a:rPr lang="de-DE" dirty="0"/>
              <a:t>Bedarf für Vereinsaktivitäten </a:t>
            </a:r>
          </a:p>
          <a:p>
            <a:pPr>
              <a:defRPr/>
            </a:pPr>
            <a:r>
              <a:rPr lang="de-DE" dirty="0"/>
              <a:t>Archiv für gemischten Chor</a:t>
            </a:r>
          </a:p>
          <a:p>
            <a:pPr>
              <a:defRPr/>
            </a:pPr>
            <a:r>
              <a:rPr lang="de-DE" dirty="0"/>
              <a:t>Abstellräume für Kirchgemeinde</a:t>
            </a:r>
            <a:endParaRPr dirty="0"/>
          </a:p>
        </p:txBody>
      </p:sp>
      <p:sp>
        <p:nvSpPr>
          <p:cNvPr id="210411017" name="Textplatzhalter 2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Aktuelle Nutzung</a:t>
            </a:r>
            <a:endParaRPr/>
          </a:p>
        </p:txBody>
      </p:sp>
      <p:sp>
        <p:nvSpPr>
          <p:cNvPr id="1926298287" name="Datumsplatzhalter 3"/>
          <p:cNvSpPr>
            <a:spLocks noGrp="1"/>
          </p:cNvSpPr>
          <p:nvPr>
            <p:ph type="dt" sz="half" idx="16"/>
          </p:nvPr>
        </p:nvSpPr>
        <p:spPr bwMode="auto"/>
        <p:txBody>
          <a:bodyPr/>
          <a:lstStyle/>
          <a:p>
            <a:pPr>
              <a:defRPr/>
            </a:pPr>
            <a:fld id="{92C17DAB-6997-0F20-FBCB-BA2BBFC9C140}" type="datetime1">
              <a:rPr lang="de-CH"/>
              <a:t>17.05.22</a:t>
            </a:fld>
            <a:endParaRPr lang="de-CH"/>
          </a:p>
        </p:txBody>
      </p:sp>
      <p:sp>
        <p:nvSpPr>
          <p:cNvPr id="448362781" name="Fußzeilenplatzhalter 4"/>
          <p:cNvSpPr>
            <a:spLocks noGrp="1"/>
          </p:cNvSpPr>
          <p:nvPr>
            <p:ph type="ftr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Information Sanierung Schulhaus Castrisch</a:t>
            </a:r>
            <a:endParaRPr/>
          </a:p>
        </p:txBody>
      </p:sp>
      <p:sp>
        <p:nvSpPr>
          <p:cNvPr id="1807342838" name="Foliennummernplatzhalter 5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/>
          <a:p>
            <a:pPr>
              <a:defRPr/>
            </a:pPr>
            <a:fld id="{204E2AF7-2430-1B26-FD4B-3800B37DC668}" type="slidenum">
              <a:rPr lang="de-CH"/>
              <a:t>15</a:t>
            </a:fld>
            <a:endParaRPr lang="de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Haupteingang – Parkplätze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6"/>
          </p:nvPr>
        </p:nvSpPr>
        <p:spPr bwMode="auto"/>
        <p:txBody>
          <a:bodyPr/>
          <a:lstStyle/>
          <a:p>
            <a:pPr>
              <a:defRPr/>
            </a:pPr>
            <a:fld id="{82993B70-0924-4BC9-8E3C-7218904B3FC4}" type="datetime1">
              <a:rPr lang="de-CH"/>
              <a:t>17.05.22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Information Sanierung Schulhaus Castrisch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/>
          <a:p>
            <a:pPr>
              <a:defRPr/>
            </a:pPr>
            <a:fld id="{50144522-91B9-4D5B-B076-A6441C0F5141}" type="slidenum">
              <a:rPr lang="de-CH"/>
              <a:t>16</a:t>
            </a:fld>
            <a:endParaRPr lang="de-CH"/>
          </a:p>
        </p:txBody>
      </p:sp>
      <p:pic>
        <p:nvPicPr>
          <p:cNvPr id="10" name="Grafik 9" descr="Ein Bild, das Himmel, Gebäude, draußen, Straße enthält.&#10;&#10;Automatisch generierte Beschreibung"/>
          <p:cNvPicPr>
            <a:picLocks noChangeAspect="1"/>
          </p:cNvPicPr>
          <p:nvPr/>
        </p:nvPicPr>
        <p:blipFill>
          <a:blip r:embed="rId2"/>
          <a:srcRect l="9725" r="5132"/>
          <a:stretch/>
        </p:blipFill>
        <p:spPr bwMode="auto">
          <a:xfrm>
            <a:off x="522287" y="1943834"/>
            <a:ext cx="5104053" cy="3996444"/>
          </a:xfrm>
          <a:prstGeom prst="rect">
            <a:avLst/>
          </a:prstGeom>
        </p:spPr>
      </p:pic>
      <p:pic>
        <p:nvPicPr>
          <p:cNvPr id="12" name="Grafik 11" descr="Ein Bild, das draußen enthält.&#10;&#10;Automatisch generierte Beschreibu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5400000">
            <a:off x="5130062" y="2609908"/>
            <a:ext cx="3996444" cy="2664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Pausenplatz (geteert)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6"/>
          </p:nvPr>
        </p:nvSpPr>
        <p:spPr bwMode="auto"/>
        <p:txBody>
          <a:bodyPr/>
          <a:lstStyle/>
          <a:p>
            <a:pPr>
              <a:defRPr/>
            </a:pPr>
            <a:fld id="{82993B70-0924-4BC9-8E3C-7218904B3FC4}" type="datetime1">
              <a:rPr lang="de-CH"/>
              <a:t>17.05.22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Information Sanierung Schulhaus Castrisch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/>
          <a:p>
            <a:pPr>
              <a:defRPr/>
            </a:pPr>
            <a:fld id="{50144522-91B9-4D5B-B076-A6441C0F5141}" type="slidenum">
              <a:rPr lang="de-CH"/>
              <a:t>17</a:t>
            </a:fld>
            <a:endParaRPr lang="de-CH"/>
          </a:p>
        </p:txBody>
      </p:sp>
      <p:pic>
        <p:nvPicPr>
          <p:cNvPr id="12" name="Grafik 11" descr="Ein Bild, das Himmel, draußen, Szene, Straße enthält.&#10;&#10;Automatisch generierte Beschreibung"/>
          <p:cNvPicPr>
            <a:picLocks noChangeAspect="1"/>
          </p:cNvPicPr>
          <p:nvPr/>
        </p:nvPicPr>
        <p:blipFill>
          <a:blip r:embed="rId2"/>
          <a:srcRect t="24891"/>
          <a:stretch/>
        </p:blipFill>
        <p:spPr bwMode="auto">
          <a:xfrm>
            <a:off x="522287" y="1870668"/>
            <a:ext cx="7240396" cy="40786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Spiel-/Sitzplatz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6"/>
          </p:nvPr>
        </p:nvSpPr>
        <p:spPr bwMode="auto"/>
        <p:txBody>
          <a:bodyPr/>
          <a:lstStyle/>
          <a:p>
            <a:pPr>
              <a:defRPr/>
            </a:pPr>
            <a:fld id="{82993B70-0924-4BC9-8E3C-7218904B3FC4}" type="datetime1">
              <a:rPr lang="de-CH"/>
              <a:t>17.05.22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Information Sanierung Schulhaus Castrisch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/>
          <a:p>
            <a:pPr>
              <a:defRPr/>
            </a:pPr>
            <a:fld id="{50144522-91B9-4D5B-B076-A6441C0F5141}" type="slidenum">
              <a:rPr lang="de-CH"/>
              <a:t>18</a:t>
            </a:fld>
            <a:endParaRPr lang="de-CH"/>
          </a:p>
        </p:txBody>
      </p:sp>
      <p:pic>
        <p:nvPicPr>
          <p:cNvPr id="10" name="Grafik 9" descr="Ein Bild, das Himmel, Boden, draußen, mehrere enthält.&#10;&#10;Automatisch generierte Beschreibung"/>
          <p:cNvPicPr>
            <a:picLocks noChangeAspect="1"/>
          </p:cNvPicPr>
          <p:nvPr/>
        </p:nvPicPr>
        <p:blipFill>
          <a:blip r:embed="rId2"/>
          <a:srcRect r="17455"/>
          <a:stretch/>
        </p:blipFill>
        <p:spPr bwMode="auto">
          <a:xfrm>
            <a:off x="4796649" y="1899899"/>
            <a:ext cx="3930762" cy="3571454"/>
          </a:xfrm>
          <a:prstGeom prst="rect">
            <a:avLst/>
          </a:prstGeom>
        </p:spPr>
      </p:pic>
      <p:pic>
        <p:nvPicPr>
          <p:cNvPr id="14" name="Grafik 13" descr="Ein Bild, das Himmel, draußen enthält.&#10;&#10;Automatisch generierte Beschreibung"/>
          <p:cNvPicPr>
            <a:picLocks noChangeAspect="1"/>
          </p:cNvPicPr>
          <p:nvPr/>
        </p:nvPicPr>
        <p:blipFill>
          <a:blip r:embed="rId3"/>
          <a:srcRect l="3387" t="310" r="9700" b="-310"/>
          <a:stretch/>
        </p:blipFill>
        <p:spPr bwMode="auto">
          <a:xfrm>
            <a:off x="522287" y="1925385"/>
            <a:ext cx="4138741" cy="35714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Treppenhaus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6"/>
          </p:nvPr>
        </p:nvSpPr>
        <p:spPr bwMode="auto"/>
        <p:txBody>
          <a:bodyPr/>
          <a:lstStyle/>
          <a:p>
            <a:pPr>
              <a:defRPr/>
            </a:pPr>
            <a:fld id="{82993B70-0924-4BC9-8E3C-7218904B3FC4}" type="datetime1">
              <a:rPr lang="de-CH"/>
              <a:t>17.05.22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Information Sanierung Schulhaus Castrisch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/>
          <a:p>
            <a:pPr>
              <a:defRPr/>
            </a:pPr>
            <a:fld id="{50144522-91B9-4D5B-B076-A6441C0F5141}" type="slidenum">
              <a:rPr lang="de-CH"/>
              <a:t>19</a:t>
            </a:fld>
            <a:endParaRPr lang="de-CH"/>
          </a:p>
        </p:txBody>
      </p:sp>
      <p:pic>
        <p:nvPicPr>
          <p:cNvPr id="10" name="Grafik 9" descr="Ein Bild, das Boden, drinnen, Gebäude, Holz enthält.&#10;&#10;Automatisch generierte Beschreibu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11560" y="2246124"/>
            <a:ext cx="4265466" cy="3199100"/>
          </a:xfrm>
          <a:prstGeom prst="rect">
            <a:avLst/>
          </a:prstGeom>
        </p:spPr>
      </p:pic>
      <p:pic>
        <p:nvPicPr>
          <p:cNvPr id="12" name="Grafik 11" descr="Ein Bild, das Boden, drinnen, Decke, Gebäude enthält.&#10;&#10;Automatisch generierte Beschreibu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220072" y="3747154"/>
            <a:ext cx="3096344" cy="2322258"/>
          </a:xfrm>
          <a:prstGeom prst="rect">
            <a:avLst/>
          </a:prstGeom>
        </p:spPr>
      </p:pic>
      <p:pic>
        <p:nvPicPr>
          <p:cNvPr id="7" name="Grafik 6" descr="Ein Bild, das Boden, drinnen, Holz, Möbel enthält.&#10;&#10;Automatisch generierte Beschreibu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220072" y="1281910"/>
            <a:ext cx="3154334" cy="23657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65726154" name="Textplatzhalter 2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Schulstandorte</a:t>
            </a:r>
            <a:endParaRPr/>
          </a:p>
        </p:txBody>
      </p:sp>
      <p:sp>
        <p:nvSpPr>
          <p:cNvPr id="696231288" name="Datumsplatzhalter 3"/>
          <p:cNvSpPr>
            <a:spLocks noGrp="1"/>
          </p:cNvSpPr>
          <p:nvPr>
            <p:ph type="dt" sz="half" idx="16"/>
          </p:nvPr>
        </p:nvSpPr>
        <p:spPr bwMode="auto"/>
        <p:txBody>
          <a:bodyPr/>
          <a:lstStyle/>
          <a:p>
            <a:pPr>
              <a:defRPr/>
            </a:pPr>
            <a:fld id="{48833874-8E13-1047-BBF5-6BC0A1D524A7}" type="datetime1">
              <a:rPr lang="de-CH"/>
              <a:t>17.05.22</a:t>
            </a:fld>
            <a:endParaRPr lang="de-CH"/>
          </a:p>
        </p:txBody>
      </p:sp>
      <p:sp>
        <p:nvSpPr>
          <p:cNvPr id="1841260647" name="Fußzeilenplatzhalter 4"/>
          <p:cNvSpPr>
            <a:spLocks noGrp="1"/>
          </p:cNvSpPr>
          <p:nvPr>
            <p:ph type="ftr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Information Sanierung Schulhaus Castrisch</a:t>
            </a:r>
            <a:endParaRPr/>
          </a:p>
        </p:txBody>
      </p:sp>
      <p:sp>
        <p:nvSpPr>
          <p:cNvPr id="398216296" name="Foliennummernplatzhalter 5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/>
          <a:p>
            <a:pPr>
              <a:defRPr/>
            </a:pPr>
            <a:fld id="{1F5D9691-A4A4-18B7-4626-3B4306560105}" type="slidenum">
              <a:rPr lang="de-CH"/>
              <a:t>2</a:t>
            </a:fld>
            <a:endParaRPr lang="de-CH"/>
          </a:p>
        </p:txBody>
      </p:sp>
      <p:sp>
        <p:nvSpPr>
          <p:cNvPr id="444907185" name="Inhaltsplatzhalter 1"/>
          <p:cNvSpPr txBox="1"/>
          <p:nvPr/>
        </p:nvSpPr>
        <p:spPr bwMode="auto">
          <a:xfrm>
            <a:off x="522286" y="1943100"/>
            <a:ext cx="4409751" cy="42762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2800">
                <a:solidFill>
                  <a:srgbClr val="009EE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400">
                <a:solidFill>
                  <a:srgbClr val="009EE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rgbClr val="63707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1800">
                <a:solidFill>
                  <a:srgbClr val="63707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1600">
                <a:solidFill>
                  <a:srgbClr val="637079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Castrisch </a:t>
            </a:r>
            <a:r>
              <a:rPr lang="de-DE" sz="1800"/>
              <a:t>(primara 3-4, 5-6)</a:t>
            </a:r>
            <a:endParaRPr/>
          </a:p>
          <a:p>
            <a:pPr>
              <a:defRPr/>
            </a:pPr>
            <a:r>
              <a:rPr lang="de-DE"/>
              <a:t>Sevgein </a:t>
            </a:r>
            <a:r>
              <a:rPr lang="de-DE" sz="1800"/>
              <a:t>(scoletta, primara 1-2)</a:t>
            </a:r>
            <a:endParaRPr/>
          </a:p>
          <a:p>
            <a:pPr>
              <a:defRPr/>
            </a:pPr>
            <a:r>
              <a:rPr lang="de-DE"/>
              <a:t>Duvin </a:t>
            </a:r>
            <a:r>
              <a:rPr lang="de-DE" sz="1800"/>
              <a:t>(primara 1-6)</a:t>
            </a:r>
            <a:endParaRPr/>
          </a:p>
          <a:p>
            <a:pPr>
              <a:defRPr/>
            </a:pPr>
            <a:r>
              <a:rPr lang="de-DE"/>
              <a:t>Rueun </a:t>
            </a:r>
            <a:r>
              <a:rPr lang="de-DE" sz="1800"/>
              <a:t>(scoletta, primara 1-3, 4-6)</a:t>
            </a:r>
            <a:endParaRPr/>
          </a:p>
          <a:p>
            <a:pPr>
              <a:defRPr/>
            </a:pPr>
            <a:r>
              <a:rPr lang="de-DE"/>
              <a:t>Ruschein </a:t>
            </a:r>
            <a:r>
              <a:rPr lang="de-DE" sz="1800"/>
              <a:t>(scoletta,primara 1-3, 4-6)</a:t>
            </a:r>
            <a:endParaRPr/>
          </a:p>
          <a:p>
            <a:pPr>
              <a:defRPr/>
            </a:pPr>
            <a:r>
              <a:rPr lang="de-DE"/>
              <a:t>Glion </a:t>
            </a:r>
            <a:r>
              <a:rPr lang="de-DE" sz="1800"/>
              <a:t>(scoletta rom-tud, primara bil-tud, superiura rom-tud, scola da talents)</a:t>
            </a:r>
            <a:endParaRPr/>
          </a:p>
        </p:txBody>
      </p:sp>
      <p:pic>
        <p:nvPicPr>
          <p:cNvPr id="1715511190" name="Grafik 1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076055" y="888167"/>
            <a:ext cx="3747701" cy="53311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Schulzimmer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6"/>
          </p:nvPr>
        </p:nvSpPr>
        <p:spPr bwMode="auto"/>
        <p:txBody>
          <a:bodyPr/>
          <a:lstStyle/>
          <a:p>
            <a:pPr>
              <a:defRPr/>
            </a:pPr>
            <a:fld id="{82993B70-0924-4BC9-8E3C-7218904B3FC4}" type="datetime1">
              <a:rPr lang="de-CH"/>
              <a:t>17.05.22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Information Sanierung Schulhaus Castrisch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/>
          <a:p>
            <a:pPr>
              <a:defRPr/>
            </a:pPr>
            <a:fld id="{50144522-91B9-4D5B-B076-A6441C0F5141}" type="slidenum">
              <a:rPr lang="de-CH"/>
              <a:t>20</a:t>
            </a:fld>
            <a:endParaRPr lang="de-CH"/>
          </a:p>
        </p:txBody>
      </p:sp>
      <p:pic>
        <p:nvPicPr>
          <p:cNvPr id="8" name="Grafik 7" descr="Ein Bild, das drinnen, Boden, Decke, Raum enthält.&#10;&#10;Automatisch generierte Beschreibu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644696" y="2192754"/>
            <a:ext cx="4048595" cy="3036446"/>
          </a:xfrm>
          <a:prstGeom prst="rect">
            <a:avLst/>
          </a:prstGeom>
        </p:spPr>
      </p:pic>
      <p:pic>
        <p:nvPicPr>
          <p:cNvPr id="11" name="Grafik 10" descr="Ein Bild, das drinnen, Boden, Decke, Raum enthält.&#10;&#10;Automatisch generierte Beschreibu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55417" y="2192753"/>
            <a:ext cx="4048596" cy="30364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Textiles und technisches Gestalten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6"/>
          </p:nvPr>
        </p:nvSpPr>
        <p:spPr bwMode="auto"/>
        <p:txBody>
          <a:bodyPr/>
          <a:lstStyle/>
          <a:p>
            <a:pPr>
              <a:defRPr/>
            </a:pPr>
            <a:fld id="{82993B70-0924-4BC9-8E3C-7218904B3FC4}" type="datetime1">
              <a:rPr lang="de-CH"/>
              <a:t>17.05.22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Information Sanierung Schulhaus Castrisch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/>
          <a:p>
            <a:pPr>
              <a:defRPr/>
            </a:pPr>
            <a:fld id="{50144522-91B9-4D5B-B076-A6441C0F5141}" type="slidenum">
              <a:rPr lang="de-CH"/>
              <a:t>21</a:t>
            </a:fld>
            <a:endParaRPr lang="de-CH"/>
          </a:p>
        </p:txBody>
      </p:sp>
      <p:pic>
        <p:nvPicPr>
          <p:cNvPr id="8" name="Grafik 7" descr="Ein Bild, das Boden, drinnen, Decke, Raum enthält.&#10;&#10;Automatisch generierte Beschreibu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11561" y="2348880"/>
            <a:ext cx="3552395" cy="2664295"/>
          </a:xfrm>
          <a:prstGeom prst="rect">
            <a:avLst/>
          </a:prstGeom>
        </p:spPr>
      </p:pic>
      <p:pic>
        <p:nvPicPr>
          <p:cNvPr id="10" name="Grafik 9" descr="Ein Bild, das Text, Boden, drinnen, Decke enthält.&#10;&#10;Automatisch generierte Beschreibung"/>
          <p:cNvPicPr>
            <a:picLocks noChangeAspect="1"/>
          </p:cNvPicPr>
          <p:nvPr/>
        </p:nvPicPr>
        <p:blipFill>
          <a:blip r:embed="rId3"/>
          <a:srcRect l="1176" t="48"/>
          <a:stretch/>
        </p:blipFill>
        <p:spPr bwMode="auto">
          <a:xfrm>
            <a:off x="4211960" y="2348880"/>
            <a:ext cx="4406501" cy="2669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Turnhalle und Materialraum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6"/>
          </p:nvPr>
        </p:nvSpPr>
        <p:spPr bwMode="auto"/>
        <p:txBody>
          <a:bodyPr/>
          <a:lstStyle/>
          <a:p>
            <a:pPr>
              <a:defRPr/>
            </a:pPr>
            <a:fld id="{82993B70-0924-4BC9-8E3C-7218904B3FC4}" type="datetime1">
              <a:rPr lang="de-CH"/>
              <a:t>17.05.22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Information Sanierung Schulhaus Castrisch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/>
          <a:p>
            <a:pPr>
              <a:defRPr/>
            </a:pPr>
            <a:fld id="{50144522-91B9-4D5B-B076-A6441C0F5141}" type="slidenum">
              <a:rPr lang="de-CH"/>
              <a:t>22</a:t>
            </a:fld>
            <a:endParaRPr lang="de-CH"/>
          </a:p>
        </p:txBody>
      </p:sp>
      <p:pic>
        <p:nvPicPr>
          <p:cNvPr id="7" name="Grafik 6" descr="Ein Bild, das Boden, drinnen, Gebäude, Decke enthält.&#10;&#10;Automatisch generierte Beschreibu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18628" y="2173310"/>
            <a:ext cx="4015183" cy="3011387"/>
          </a:xfrm>
          <a:prstGeom prst="rect">
            <a:avLst/>
          </a:prstGeom>
        </p:spPr>
      </p:pic>
      <p:pic>
        <p:nvPicPr>
          <p:cNvPr id="9" name="Grafik 8" descr="Ein Bild, das Boden, drinnen, Decke enthält.&#10;&#10;Automatisch generierte Beschreibu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697277" y="2179936"/>
            <a:ext cx="4015183" cy="30113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Duschen und Garderoben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6"/>
          </p:nvPr>
        </p:nvSpPr>
        <p:spPr bwMode="auto"/>
        <p:txBody>
          <a:bodyPr/>
          <a:lstStyle/>
          <a:p>
            <a:pPr>
              <a:defRPr/>
            </a:pPr>
            <a:fld id="{82993B70-0924-4BC9-8E3C-7218904B3FC4}" type="datetime1">
              <a:rPr lang="de-CH"/>
              <a:t>17.05.22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Information Sanierung Schulhaus Castrisch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/>
          <a:p>
            <a:pPr>
              <a:defRPr/>
            </a:pPr>
            <a:fld id="{50144522-91B9-4D5B-B076-A6441C0F5141}" type="slidenum">
              <a:rPr lang="de-CH"/>
              <a:t>23</a:t>
            </a:fld>
            <a:endParaRPr lang="de-CH"/>
          </a:p>
        </p:txBody>
      </p:sp>
      <p:pic>
        <p:nvPicPr>
          <p:cNvPr id="8" name="Grafik 7" descr="Ein Bild, das drinnen, Wand, Boden enthält.&#10;&#10;Automatisch generierte Beschreibu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718331" y="2134592"/>
            <a:ext cx="4030133" cy="3022600"/>
          </a:xfrm>
          <a:prstGeom prst="rect">
            <a:avLst/>
          </a:prstGeom>
        </p:spPr>
      </p:pic>
      <p:pic>
        <p:nvPicPr>
          <p:cNvPr id="11" name="Grafik 10" descr="Ein Bild, das drinnen, Boden, Badezimmer, gefliest enthält.&#10;&#10;Automatisch generierte Beschreibu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11560" y="2148191"/>
            <a:ext cx="4012001" cy="3009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Schulzimmer Casa Depuoz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6"/>
          </p:nvPr>
        </p:nvSpPr>
        <p:spPr bwMode="auto"/>
        <p:txBody>
          <a:bodyPr/>
          <a:lstStyle/>
          <a:p>
            <a:pPr>
              <a:defRPr/>
            </a:pPr>
            <a:fld id="{82993B70-0924-4BC9-8E3C-7218904B3FC4}" type="datetime1">
              <a:rPr lang="de-CH"/>
              <a:t>17.05.22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Information Sanierung Schulhaus Castrisch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/>
          <a:p>
            <a:pPr>
              <a:defRPr/>
            </a:pPr>
            <a:fld id="{50144522-91B9-4D5B-B076-A6441C0F5141}" type="slidenum">
              <a:rPr lang="de-CH"/>
              <a:t>24</a:t>
            </a:fld>
            <a:endParaRPr lang="de-CH"/>
          </a:p>
        </p:txBody>
      </p:sp>
      <p:pic>
        <p:nvPicPr>
          <p:cNvPr id="7" name="Grafik 6" descr="Ein Bild, das drinnen, Boden, Decke, Raum enthält.&#10;&#10;Automatisch generierte Beschreibu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24273" y="1772816"/>
            <a:ext cx="5616624" cy="42124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4"/>
          </p:nvPr>
        </p:nvSpPr>
        <p:spPr bwMode="auto"/>
        <p:txBody>
          <a:bodyPr vertOverflow="overflow" horzOverflow="clip" vert="horz" wrap="square" lIns="0" tIns="0" rIns="0" bIns="0" numCol="1" spcCol="0" rtlCol="0" fromWordArt="0" anchor="t" anchorCtr="0" forceAA="0" compatLnSpc="0">
            <a:normAutofit fontScale="92500" lnSpcReduction="10000"/>
          </a:bodyPr>
          <a:lstStyle/>
          <a:p>
            <a:pPr>
              <a:defRPr/>
            </a:pPr>
            <a:r>
              <a:rPr lang="de-CH" dirty="0"/>
              <a:t>Schule und Unterricht</a:t>
            </a:r>
            <a:endParaRPr dirty="0"/>
          </a:p>
          <a:p>
            <a:pPr lvl="1">
              <a:defRPr/>
            </a:pPr>
            <a:r>
              <a:rPr lang="de-CH" dirty="0"/>
              <a:t>4 Unterrichtsräume «Lernlandschaften» </a:t>
            </a:r>
            <a:endParaRPr dirty="0"/>
          </a:p>
          <a:p>
            <a:pPr>
              <a:defRPr/>
            </a:pPr>
            <a:r>
              <a:rPr lang="de-CH" sz="2800" b="0" i="0" u="none" strike="noStrike" cap="none" spc="0" dirty="0">
                <a:solidFill>
                  <a:srgbClr val="009EE0"/>
                </a:solidFill>
                <a:latin typeface="+mn-lt"/>
                <a:ea typeface="+mn-ea"/>
                <a:cs typeface="+mn-cs"/>
              </a:rPr>
              <a:t>Tagesstrukturen / Mittagstisch</a:t>
            </a:r>
            <a:endParaRPr sz="2800" dirty="0"/>
          </a:p>
          <a:p>
            <a:pPr lvl="1">
              <a:defRPr/>
            </a:pPr>
            <a:r>
              <a:rPr lang="de-CH" sz="2400" b="0" i="0" u="none" strike="noStrike" cap="none" spc="0" dirty="0">
                <a:solidFill>
                  <a:srgbClr val="009EE0"/>
                </a:solidFill>
                <a:latin typeface="+mn-lt"/>
                <a:ea typeface="+mn-ea"/>
                <a:cs typeface="+mn-cs"/>
              </a:rPr>
              <a:t>Aufenthaltsort mit Kochgelegenheit</a:t>
            </a:r>
            <a:endParaRPr sz="2800" dirty="0"/>
          </a:p>
          <a:p>
            <a:pPr>
              <a:defRPr/>
            </a:pPr>
            <a:r>
              <a:rPr lang="de-CH" dirty="0"/>
              <a:t>Drittnutzung?</a:t>
            </a:r>
            <a:endParaRPr dirty="0"/>
          </a:p>
          <a:p>
            <a:pPr lvl="1">
              <a:defRPr/>
            </a:pPr>
            <a:r>
              <a:rPr lang="de-CH" dirty="0"/>
              <a:t>Schulraum Casa </a:t>
            </a:r>
            <a:r>
              <a:rPr lang="de-CH" dirty="0" err="1"/>
              <a:t>Depuoz</a:t>
            </a:r>
            <a:r>
              <a:rPr lang="de-CH" dirty="0"/>
              <a:t>, Spielgruppe</a:t>
            </a:r>
          </a:p>
          <a:p>
            <a:pPr lvl="1">
              <a:defRPr/>
            </a:pPr>
            <a:r>
              <a:rPr lang="de-CH" dirty="0"/>
              <a:t>Abstellräume</a:t>
            </a:r>
          </a:p>
          <a:p>
            <a:pPr lvl="1">
              <a:defRPr/>
            </a:pPr>
            <a:endParaRPr dirty="0"/>
          </a:p>
          <a:p>
            <a:pPr>
              <a:defRPr/>
            </a:pPr>
            <a:r>
              <a:rPr lang="de-CH" dirty="0"/>
              <a:t>Dorfgemeinschaft?</a:t>
            </a:r>
          </a:p>
          <a:p>
            <a:pPr lvl="1">
              <a:defRPr/>
            </a:pPr>
            <a:r>
              <a:rPr lang="de-CH" dirty="0"/>
              <a:t>Vereine und Dorfleben</a:t>
            </a:r>
          </a:p>
          <a:p>
            <a:pPr>
              <a:defRPr/>
            </a:pPr>
            <a:r>
              <a:rPr lang="de-CH" dirty="0"/>
              <a:t>Gemeinde Ilanz/</a:t>
            </a:r>
            <a:r>
              <a:rPr lang="de-CH" dirty="0" err="1"/>
              <a:t>Glion</a:t>
            </a:r>
            <a:r>
              <a:rPr lang="de-CH" dirty="0"/>
              <a:t>?</a:t>
            </a:r>
            <a:endParaRPr dirty="0"/>
          </a:p>
          <a:p>
            <a:pPr lvl="1">
              <a:defRPr/>
            </a:pPr>
            <a:r>
              <a:rPr lang="de-CH" dirty="0"/>
              <a:t>Prioritäten, Gewichtung</a:t>
            </a:r>
            <a:endParaRPr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de-CH" dirty="0"/>
              <a:t>Künftige Anforderungen</a:t>
            </a:r>
            <a:endParaRPr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6"/>
          </p:nvPr>
        </p:nvSpPr>
        <p:spPr bwMode="auto"/>
        <p:txBody>
          <a:bodyPr/>
          <a:lstStyle/>
          <a:p>
            <a:pPr>
              <a:defRPr/>
            </a:pPr>
            <a:fld id="{82993B70-0924-4BC9-8E3C-7218904B3FC4}" type="datetime1">
              <a:rPr lang="de-CH"/>
              <a:t>17.05.22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Information Sanierung Schulhaus Castrisch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/>
          <a:p>
            <a:pPr>
              <a:defRPr/>
            </a:pPr>
            <a:fld id="{50144522-91B9-4D5B-B076-A6441C0F5141}" type="slidenum">
              <a:rPr lang="de-CH"/>
              <a:t>25</a:t>
            </a:fld>
            <a:endParaRPr lang="de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quarter" idx="14"/>
          </p:nvPr>
        </p:nvSpPr>
        <p:spPr bwMode="auto"/>
        <p:txBody>
          <a:bodyPr vertOverflow="overflow" horzOverflow="clip" vert="horz" wrap="square" lIns="0" tIns="0" rIns="0" bIns="0" numCol="1" spcCol="0" rtlCol="0" fromWordArt="0" anchor="t" anchorCtr="0" forceAA="0" compatLnSpc="0">
            <a:normAutofit/>
          </a:bodyPr>
          <a:lstStyle/>
          <a:p>
            <a:pPr marL="0" indent="0">
              <a:buFont typeface="Arial"/>
              <a:buNone/>
              <a:defRPr/>
            </a:pPr>
            <a:r>
              <a:rPr lang="de-DE" dirty="0">
                <a:solidFill>
                  <a:schemeClr val="tx1"/>
                </a:solidFill>
              </a:rPr>
              <a:t>Konkrete Fragen sollen verschiedene Ziel- und Anspruchsgruppen </a:t>
            </a:r>
            <a:r>
              <a:rPr lang="de-DE" u="sng" dirty="0">
                <a:solidFill>
                  <a:schemeClr val="tx1"/>
                </a:solidFill>
              </a:rPr>
              <a:t>aus Sicht der Fraktion </a:t>
            </a:r>
          </a:p>
          <a:p>
            <a:pPr marL="0" indent="0">
              <a:buFont typeface="Arial"/>
              <a:buNone/>
              <a:defRPr/>
            </a:pPr>
            <a:r>
              <a:rPr lang="de-DE" dirty="0">
                <a:solidFill>
                  <a:schemeClr val="tx1"/>
                </a:solidFill>
              </a:rPr>
              <a:t>und </a:t>
            </a:r>
            <a:r>
              <a:rPr lang="de-DE" u="sng" dirty="0">
                <a:solidFill>
                  <a:schemeClr val="tx1"/>
                </a:solidFill>
              </a:rPr>
              <a:t>aus Sicht Gemeinde </a:t>
            </a:r>
            <a:r>
              <a:rPr lang="de-DE" dirty="0">
                <a:solidFill>
                  <a:schemeClr val="tx1"/>
                </a:solidFill>
              </a:rPr>
              <a:t>beantworten können?</a:t>
            </a:r>
            <a:endParaRPr dirty="0">
              <a:solidFill>
                <a:srgbClr val="00B0F0"/>
              </a:solidFill>
            </a:endParaRPr>
          </a:p>
          <a:p>
            <a:pPr>
              <a:defRPr/>
            </a:pPr>
            <a:r>
              <a:rPr lang="de-DE" sz="2600" b="0" i="0" u="none" strike="noStrike" cap="none" spc="0" dirty="0">
                <a:solidFill>
                  <a:srgbClr val="00B0F0"/>
                </a:solidFill>
                <a:latin typeface="Calibri"/>
                <a:ea typeface="Arial"/>
                <a:cs typeface="Arial"/>
              </a:rPr>
              <a:t>Welche Bedürfnisse decken die beiden Varianten ab - oder eben auch nicht?</a:t>
            </a:r>
            <a:endParaRPr lang="de-DE" sz="2600" dirty="0">
              <a:solidFill>
                <a:srgbClr val="00B0F0"/>
              </a:solidFill>
            </a:endParaRPr>
          </a:p>
          <a:p>
            <a:pPr>
              <a:defRPr/>
            </a:pPr>
            <a:r>
              <a:rPr lang="de-DE" sz="2600" dirty="0">
                <a:solidFill>
                  <a:srgbClr val="00B0F0"/>
                </a:solidFill>
              </a:rPr>
              <a:t>Welche sind die Vor- und Nachteile der Varianten?</a:t>
            </a:r>
            <a:endParaRPr lang="de-DE" sz="2600" b="0" i="0" u="none" strike="noStrike" cap="none" spc="0" dirty="0">
              <a:solidFill>
                <a:srgbClr val="00B0F0"/>
              </a:solidFill>
              <a:latin typeface="Calibri"/>
              <a:ea typeface="Arial"/>
              <a:cs typeface="Arial"/>
            </a:endParaRPr>
          </a:p>
          <a:p>
            <a:pPr>
              <a:defRPr/>
            </a:pPr>
            <a:endParaRPr dirty="0">
              <a:solidFill>
                <a:srgbClr val="00B0F0"/>
              </a:solidFill>
            </a:endParaRPr>
          </a:p>
          <a:p>
            <a:pPr marL="0" indent="0">
              <a:buFont typeface="Arial"/>
              <a:buNone/>
              <a:defRPr/>
            </a:pPr>
            <a:r>
              <a:rPr lang="de-DE" dirty="0">
                <a:solidFill>
                  <a:schemeClr val="tx1"/>
                </a:solidFill>
              </a:rPr>
              <a:t>Diskussion</a:t>
            </a:r>
            <a:endParaRPr dirty="0">
              <a:solidFill>
                <a:schemeClr val="tx1"/>
              </a:solidFill>
            </a:endParaRPr>
          </a:p>
          <a:p>
            <a:pPr>
              <a:defRPr/>
            </a:pPr>
            <a:r>
              <a:rPr dirty="0"/>
              <a:t>Setting  je </a:t>
            </a:r>
            <a:r>
              <a:rPr dirty="0" err="1"/>
              <a:t>nach</a:t>
            </a:r>
            <a:r>
              <a:rPr dirty="0"/>
              <a:t> </a:t>
            </a:r>
            <a:r>
              <a:rPr dirty="0" err="1"/>
              <a:t>Anzahl</a:t>
            </a:r>
            <a:r>
              <a:rPr dirty="0"/>
              <a:t> </a:t>
            </a:r>
            <a:r>
              <a:rPr dirty="0" err="1"/>
              <a:t>Teilnehmer:innen</a:t>
            </a:r>
            <a:r>
              <a:rPr dirty="0"/>
              <a:t> </a:t>
            </a:r>
          </a:p>
          <a:p>
            <a:pPr lvl="1">
              <a:defRPr/>
            </a:pPr>
            <a:r>
              <a:rPr dirty="0" err="1"/>
              <a:t>im</a:t>
            </a:r>
            <a:r>
              <a:rPr dirty="0"/>
              <a:t> Plenum, in Gruppen, </a:t>
            </a:r>
            <a:r>
              <a:rPr dirty="0" err="1"/>
              <a:t>oder</a:t>
            </a:r>
            <a:r>
              <a:rPr dirty="0"/>
              <a:t> </a:t>
            </a:r>
            <a:r>
              <a:rPr dirty="0" err="1"/>
              <a:t>als</a:t>
            </a:r>
            <a:r>
              <a:rPr dirty="0"/>
              <a:t> World-Café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Frage- und Diskussionsrunden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6"/>
          </p:nvPr>
        </p:nvSpPr>
        <p:spPr bwMode="auto"/>
        <p:txBody>
          <a:bodyPr/>
          <a:lstStyle/>
          <a:p>
            <a:pPr>
              <a:defRPr/>
            </a:pPr>
            <a:fld id="{82993B70-0924-4BC9-8E3C-7218904B3FC4}" type="datetime1">
              <a:rPr lang="de-CH"/>
              <a:t>17.05.22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Information Sanierung Schulhaus Castrisch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/>
          <a:p>
            <a:pPr>
              <a:defRPr/>
            </a:pPr>
            <a:fld id="{50144522-91B9-4D5B-B076-A6441C0F5141}" type="slidenum">
              <a:rPr lang="de-CH"/>
              <a:t>26</a:t>
            </a:fld>
            <a:endParaRPr lang="de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Vorgehen / Zeitplan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6"/>
          </p:nvPr>
        </p:nvSpPr>
        <p:spPr bwMode="auto"/>
        <p:txBody>
          <a:bodyPr/>
          <a:lstStyle/>
          <a:p>
            <a:pPr>
              <a:defRPr/>
            </a:pPr>
            <a:fld id="{82993B70-0924-4BC9-8E3C-7218904B3FC4}" type="datetime1">
              <a:rPr lang="de-CH"/>
              <a:t>17.05.22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Information Sanierung Schulhaus Castrisch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/>
          <a:p>
            <a:pPr>
              <a:defRPr/>
            </a:pPr>
            <a:fld id="{50144522-91B9-4D5B-B076-A6441C0F5141}" type="slidenum">
              <a:rPr lang="de-CH"/>
              <a:t>27</a:t>
            </a:fld>
            <a:endParaRPr lang="de-CH"/>
          </a:p>
        </p:txBody>
      </p:sp>
      <p:graphicFrame>
        <p:nvGraphicFramePr>
          <p:cNvPr id="9" name="Tabelle 8"/>
          <p:cNvGraphicFramePr>
            <a:graphicFrameLocks noGrp="1"/>
          </p:cNvGraphicFramePr>
          <p:nvPr/>
        </p:nvGraphicFramePr>
        <p:xfrm>
          <a:off x="552858" y="1844824"/>
          <a:ext cx="7757383" cy="4161463"/>
        </p:xfrm>
        <a:graphic>
          <a:graphicData uri="http://schemas.openxmlformats.org/drawingml/2006/table">
            <a:tbl>
              <a:tblPr>
                <a:tableStyleId>{F0282A1B-5243-50D8-2915-0F98C9E9D7E3}</a:tableStyleId>
              </a:tblPr>
              <a:tblGrid>
                <a:gridCol w="14648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1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407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200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de-CH" sz="1400" b="1" u="none" strike="noStrike">
                          <a:solidFill>
                            <a:srgbClr val="009EE0"/>
                          </a:solidFill>
                        </a:rPr>
                        <a:t>Datum</a:t>
                      </a:r>
                      <a:endParaRPr lang="de-CH" sz="1400" b="1" i="0" u="none" strike="noStrike">
                        <a:solidFill>
                          <a:srgbClr val="009EE0"/>
                        </a:solidFill>
                        <a:latin typeface="Calibri"/>
                      </a:endParaRPr>
                    </a:p>
                  </a:txBody>
                  <a:tcPr marL="8840" marR="8840" marT="8840" marB="0"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de-CH" sz="1400" b="1" u="none" strike="noStrike">
                          <a:solidFill>
                            <a:srgbClr val="009EE0"/>
                          </a:solidFill>
                        </a:rPr>
                        <a:t>Wer?/Beteiligte</a:t>
                      </a:r>
                      <a:endParaRPr lang="de-CH" sz="1400" b="1" i="0" u="none" strike="noStrike">
                        <a:solidFill>
                          <a:srgbClr val="009EE0"/>
                        </a:solidFill>
                        <a:latin typeface="Calibri"/>
                      </a:endParaRPr>
                    </a:p>
                  </a:txBody>
                  <a:tcPr marL="8840" marR="8840" marT="8840" marB="0"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de-CH" sz="1400" b="1" u="none" strike="noStrike">
                          <a:solidFill>
                            <a:srgbClr val="009EE0"/>
                          </a:solidFill>
                        </a:rPr>
                        <a:t>Was? (Information/Beschluss)</a:t>
                      </a:r>
                      <a:endParaRPr lang="de-CH" sz="1400" b="1" i="0" u="none" strike="noStrike">
                        <a:solidFill>
                          <a:srgbClr val="009EE0"/>
                        </a:solidFill>
                        <a:latin typeface="Calibri"/>
                      </a:endParaRPr>
                    </a:p>
                  </a:txBody>
                  <a:tcPr marL="8840" marR="8840" marT="884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716">
                <a:tc rowSpan="3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de-CH" sz="1100" b="1" u="none" strike="noStrike">
                          <a:solidFill>
                            <a:srgbClr val="00B050"/>
                          </a:solidFill>
                        </a:rPr>
                        <a:t>Di, 26.04.2022</a:t>
                      </a:r>
                      <a:br>
                        <a:rPr lang="de-CH" sz="1100" b="1" u="none" strike="noStrike">
                          <a:solidFill>
                            <a:srgbClr val="00B050"/>
                          </a:solidFill>
                        </a:rPr>
                      </a:br>
                      <a:r>
                        <a:rPr lang="de-CH" sz="900" b="1" u="none" strike="noStrike">
                          <a:solidFill>
                            <a:srgbClr val="00B050"/>
                          </a:solidFill>
                        </a:rPr>
                        <a:t>13:30 - 15:30 Uhr</a:t>
                      </a:r>
                      <a:endParaRPr sz="1100" b="1" i="0" u="none" strike="noStrike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8840" marR="8840" marT="8840" marB="0" anchor="ctr"/>
                </a:tc>
                <a:tc rowSpan="3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de-CH" sz="1100" b="1" u="none" strike="noStrike">
                          <a:solidFill>
                            <a:srgbClr val="00B050"/>
                          </a:solidFill>
                        </a:rPr>
                        <a:t>Gemeindevorstand und Schulrat</a:t>
                      </a:r>
                      <a:endParaRPr sz="1100" b="1" i="0" u="none" strike="noStrike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8840" marR="8840" marT="8840" marB="0"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de-CH" sz="1100" u="none" strike="noStrike">
                          <a:solidFill>
                            <a:srgbClr val="00B050"/>
                          </a:solidFill>
                        </a:rPr>
                        <a:t>Präsentation Ist-Zustand</a:t>
                      </a:r>
                      <a:endParaRPr sz="1100" b="0" i="0" u="none" strike="noStrike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8840" marR="8840" marT="884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3716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de-CH" sz="1100" u="none" strike="noStrike">
                          <a:solidFill>
                            <a:srgbClr val="00B050"/>
                          </a:solidFill>
                        </a:rPr>
                        <a:t>Präsentation Variantenstudium</a:t>
                      </a:r>
                      <a:endParaRPr sz="1100" b="0" i="0" u="none" strike="noStrike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8840" marR="8840" marT="884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3716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de-CH" sz="1100" u="none" strike="noStrike">
                          <a:solidFill>
                            <a:srgbClr val="00B050"/>
                          </a:solidFill>
                        </a:rPr>
                        <a:t>Beschluss Varianten und Vorgehen</a:t>
                      </a:r>
                      <a:endParaRPr sz="1100" b="0" i="0" u="none" strike="noStrike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8840" marR="8840" marT="884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3716">
                <a:tc row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de-CH" sz="1100" b="1" u="none" strike="noStrike">
                          <a:solidFill>
                            <a:srgbClr val="00B050"/>
                          </a:solidFill>
                        </a:rPr>
                        <a:t>Di, 17.05.2022</a:t>
                      </a:r>
                      <a:br>
                        <a:rPr lang="de-CH" sz="1100" b="1" u="none" strike="noStrike">
                          <a:solidFill>
                            <a:srgbClr val="00B050"/>
                          </a:solidFill>
                        </a:rPr>
                      </a:br>
                      <a:r>
                        <a:rPr lang="de-CH" sz="900" b="1" u="none" strike="noStrike">
                          <a:solidFill>
                            <a:srgbClr val="00B050"/>
                          </a:solidFill>
                        </a:rPr>
                        <a:t>19:00 Uhr</a:t>
                      </a:r>
                      <a:endParaRPr sz="1100" b="1" i="0" u="none" strike="noStrike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8840" marR="8840" marT="8840" marB="0" anchor="ctr"/>
                </a:tc>
                <a:tc row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de-CH" sz="1100" b="1" u="none" strike="noStrike">
                          <a:solidFill>
                            <a:srgbClr val="00B050"/>
                          </a:solidFill>
                        </a:rPr>
                        <a:t>Gemeindeparlament</a:t>
                      </a:r>
                      <a:endParaRPr sz="1100" b="1" i="0" u="none" strike="noStrike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8840" marR="8840" marT="8840" marB="0"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de-CH" sz="1100" u="none" strike="noStrike">
                          <a:solidFill>
                            <a:srgbClr val="00B050"/>
                          </a:solidFill>
                        </a:rPr>
                        <a:t>Präsentation Arbeitsstand</a:t>
                      </a:r>
                      <a:endParaRPr sz="1100" b="0" i="0" u="none" strike="noStrike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8840" marR="8840" marT="884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3716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de-CH" sz="1100" u="none" strike="noStrike">
                          <a:solidFill>
                            <a:srgbClr val="00B050"/>
                          </a:solidFill>
                        </a:rPr>
                        <a:t>Genehmigung Vorschlag (Varianten) und Vorgehen</a:t>
                      </a:r>
                      <a:endParaRPr sz="1100" b="0" i="0" u="none" strike="noStrike">
                        <a:solidFill>
                          <a:srgbClr val="00B050"/>
                        </a:solidFill>
                        <a:latin typeface="Calibri"/>
                      </a:endParaRPr>
                    </a:p>
                  </a:txBody>
                  <a:tcPr marL="8840" marR="8840" marT="884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3716">
                <a:tc row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de-CH" sz="1100" b="1" u="none" strike="noStrike"/>
                        <a:t>Mai/Juni 2022</a:t>
                      </a:r>
                      <a:endParaRPr lang="de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40" marR="8840" marT="8840" marB="0" anchor="ctr"/>
                </a:tc>
                <a:tc row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de-CH" sz="1100" b="1" u="none" strike="noStrike"/>
                        <a:t>Schulleitung und Lehrpersonen</a:t>
                      </a:r>
                      <a:endParaRPr lang="de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40" marR="8840" marT="8840" marB="0"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de-CH" sz="1100" u="none" strike="noStrike"/>
                        <a:t>Präsentation Arbeitsstand (Varianten)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40" marR="8840" marT="884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3716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de-CH" sz="1100" u="none" strike="noStrike"/>
                        <a:t>Diskussion und Inputs abholen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40" marR="8840" marT="884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3716">
                <a:tc row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de-CH" sz="1100" b="1" u="none" strike="noStrike"/>
                        <a:t>Mitte/Ende Juni 2022</a:t>
                      </a:r>
                      <a:endParaRPr lang="de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40" marR="8840" marT="8840" marB="0"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CH" sz="1100" b="1" u="none" strike="noStrike"/>
                        <a:t>1. Runde: Interessierte in Castrisch</a:t>
                      </a:r>
                      <a:endParaRPr lang="de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40" marR="8840" marT="8840" marB="0"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de-CH" sz="1100" u="none" strike="noStrike"/>
                        <a:t>Vorstellung Varianten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40" marR="8840" marT="884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3716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de-CH" sz="1100" u="none" strike="noStrike"/>
                        <a:t>Diskussion und Inputs abholen (Mitwirkung)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40" marR="8840" marT="884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3716">
                <a:tc row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de-CH" sz="1100" b="1" u="none" strike="noStrike"/>
                        <a:t>Mitte/Ende Juni 2022</a:t>
                      </a:r>
                      <a:endParaRPr lang="de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40" marR="8840" marT="8840" marB="0" anchor="ctr"/>
                </a:tc>
                <a:tc row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de-CH" sz="1100" b="1" u="none" strike="noStrike"/>
                        <a:t>2. Runde: Interessierte in Sevgein</a:t>
                      </a:r>
                      <a:endParaRPr lang="de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40" marR="8840" marT="8840" marB="0"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de-CH" sz="1100" u="none" strike="noStrike"/>
                        <a:t>Vorstellung Varianten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40" marR="8840" marT="884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3716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de-CH" sz="1100" u="none" strike="noStrike"/>
                        <a:t>Diskussion und Inputs abholen (Mitwirkung)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40" marR="8840" marT="884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3716">
                <a:tc rowSpan="3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de-CH" sz="1100" b="1" u="none" strike="noStrike"/>
                        <a:t>Ende August 2022</a:t>
                      </a:r>
                      <a:endParaRPr lang="de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40" marR="8840" marT="8840" marB="0" anchor="ctr"/>
                </a:tc>
                <a:tc rowSpan="3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de-CH" sz="1100" b="1" u="none" strike="noStrike"/>
                        <a:t>Gemeindevorstand und Schulrat</a:t>
                      </a:r>
                      <a:endParaRPr lang="de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40" marR="8840" marT="8840" marB="0"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de-CH" sz="1100" u="none" strike="noStrike"/>
                        <a:t>Auswertung Rückmeldungen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40" marR="8840" marT="884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3716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de-CH" sz="1100" u="none" strike="noStrike"/>
                        <a:t>Varianten prüfen und bewerten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40" marR="8840" marT="884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3716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de-CH" sz="1100" u="none" strike="noStrike"/>
                        <a:t>Definitive Variante wählen und weiteres Vorgehen bestimmen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40" marR="8840" marT="884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3716">
                <a:tc row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de-CH" sz="1100" b="1" u="none" strike="noStrike"/>
                        <a:t>Herbst 2022</a:t>
                      </a:r>
                      <a:endParaRPr lang="de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40" marR="8840" marT="8840" marB="0" anchor="ctr"/>
                </a:tc>
                <a:tc row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de-CH" sz="1100" b="1" u="none" strike="noStrike"/>
                        <a:t>Gemeindeparlament</a:t>
                      </a:r>
                      <a:endParaRPr lang="de-CH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40" marR="8840" marT="8840" marB="0" anchor="ctr"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de-CH" sz="1100" u="none" strike="noStrike"/>
                        <a:t>Information Vorgehen und Resultat der Mitwirkung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40" marR="8840" marT="884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3716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de-CH" sz="1100" u="none" strike="noStrike"/>
                        <a:t>Genehmigung Variante und weiteres Vorgehen</a:t>
                      </a:r>
                      <a:endParaRPr lang="de-CH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840" marR="8840" marT="884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522286" y="1493838"/>
            <a:ext cx="8192527" cy="900045"/>
          </a:xfrm>
        </p:spPr>
        <p:txBody>
          <a:bodyPr/>
          <a:lstStyle/>
          <a:p>
            <a:pPr>
              <a:defRPr/>
            </a:pPr>
            <a:r>
              <a:rPr lang="de-CH"/>
              <a:t>Besten Dank - engraziel fetg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Strategie Schule Ilanz/Glion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6"/>
          </p:nvPr>
        </p:nvSpPr>
        <p:spPr bwMode="auto"/>
        <p:txBody>
          <a:bodyPr/>
          <a:lstStyle/>
          <a:p>
            <a:pPr>
              <a:defRPr/>
            </a:pPr>
            <a:fld id="{82993B70-0924-4BC9-8E3C-7218904B3FC4}" type="datetime1">
              <a:rPr lang="de-CH"/>
              <a:t>17.05.22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Information Sanierung Schulhaus Castrisch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/>
          <a:p>
            <a:pPr>
              <a:defRPr/>
            </a:pPr>
            <a:fld id="{50144522-91B9-4D5B-B076-A6441C0F5141}" type="slidenum">
              <a:rPr lang="de-CH"/>
              <a:t>3</a:t>
            </a:fld>
            <a:endParaRPr lang="de-CH"/>
          </a:p>
        </p:txBody>
      </p:sp>
      <p:sp>
        <p:nvSpPr>
          <p:cNvPr id="1964410431" name="Textfeld 1964410430"/>
          <p:cNvSpPr txBox="1"/>
          <p:nvPr/>
        </p:nvSpPr>
        <p:spPr bwMode="auto">
          <a:xfrm>
            <a:off x="522283" y="2566903"/>
            <a:ext cx="8207640" cy="365763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327936" indent="-327936" algn="l">
              <a:buFont typeface="Arial"/>
              <a:buAutoNum type="alphaUcPeriod"/>
              <a:defRPr/>
            </a:pPr>
            <a:r>
              <a:rPr sz="2200">
                <a:solidFill>
                  <a:srgbClr val="00B0F0"/>
                </a:solidFill>
              </a:rPr>
              <a:t>Kantonales Schul- und Sprachengesetz</a:t>
            </a:r>
          </a:p>
          <a:p>
            <a:pPr marL="727986" lvl="1" indent="-327936" algn="l">
              <a:buFont typeface="Wingdings"/>
              <a:buChar char="ü"/>
              <a:defRPr/>
            </a:pPr>
            <a:r>
              <a:rPr sz="2200">
                <a:solidFill>
                  <a:srgbClr val="00B0F0"/>
                </a:solidFill>
              </a:rPr>
              <a:t>zweisprachige Gemeinde: zweimal einsprachig</a:t>
            </a:r>
          </a:p>
          <a:p>
            <a:pPr marL="727986" lvl="1" indent="-327936" algn="l">
              <a:buFont typeface="Wingdings"/>
              <a:buChar char="ü"/>
              <a:defRPr/>
            </a:pPr>
            <a:r>
              <a:rPr sz="2200">
                <a:solidFill>
                  <a:srgbClr val="00B0F0"/>
                </a:solidFill>
              </a:rPr>
              <a:t>minimale Schülerzahl pro Abteilung ist vorgegeben</a:t>
            </a:r>
          </a:p>
          <a:p>
            <a:pPr lvl="1" algn="l">
              <a:defRPr/>
            </a:pPr>
            <a:endParaRPr>
              <a:solidFill>
                <a:srgbClr val="00B0F0"/>
              </a:solidFill>
            </a:endParaRPr>
          </a:p>
          <a:p>
            <a:pPr marL="327936" indent="-327936" algn="l">
              <a:buFont typeface="Arial"/>
              <a:buAutoNum type="alphaUcPeriod"/>
              <a:defRPr/>
            </a:pPr>
            <a:r>
              <a:rPr sz="2200">
                <a:solidFill>
                  <a:srgbClr val="00B0F0"/>
                </a:solidFill>
              </a:rPr>
              <a:t>Kommunales Schulgesetz</a:t>
            </a:r>
          </a:p>
          <a:p>
            <a:pPr marL="727986" lvl="1" indent="-327936" algn="l">
              <a:buFont typeface="Wingdings"/>
              <a:buChar char="ü"/>
              <a:defRPr/>
            </a:pPr>
            <a:r>
              <a:rPr sz="2200">
                <a:solidFill>
                  <a:srgbClr val="00B0F0"/>
                </a:solidFill>
              </a:rPr>
              <a:t>romanische Schule in den Fraktionen rund um Ilanz</a:t>
            </a:r>
          </a:p>
          <a:p>
            <a:pPr marL="727986" lvl="1" indent="-327936" algn="l">
              <a:buFont typeface="Wingdings"/>
              <a:buChar char="ü"/>
              <a:defRPr/>
            </a:pPr>
            <a:r>
              <a:rPr sz="2200">
                <a:solidFill>
                  <a:srgbClr val="00B0F0"/>
                </a:solidFill>
              </a:rPr>
              <a:t>deutsche und zweisprachige Schulen in der Fraktion Ilanz</a:t>
            </a:r>
          </a:p>
          <a:p>
            <a:pPr lvl="1" algn="l">
              <a:defRPr/>
            </a:pPr>
            <a:endParaRPr>
              <a:solidFill>
                <a:srgbClr val="00B0F0"/>
              </a:solidFill>
            </a:endParaRPr>
          </a:p>
          <a:p>
            <a:pPr marL="327936" indent="-327936" algn="l">
              <a:buFont typeface="Arial"/>
              <a:buAutoNum type="alphaUcPeriod"/>
              <a:defRPr/>
            </a:pPr>
            <a:r>
              <a:rPr sz="2200">
                <a:solidFill>
                  <a:srgbClr val="00B0F0"/>
                </a:solidFill>
              </a:rPr>
              <a:t>Fusionsvertrag</a:t>
            </a:r>
            <a:endParaRPr>
              <a:solidFill>
                <a:srgbClr val="00B0F0"/>
              </a:solidFill>
            </a:endParaRPr>
          </a:p>
          <a:p>
            <a:pPr marL="727986" lvl="1" indent="-327936" algn="l">
              <a:buFont typeface="Wingdings"/>
              <a:buChar char="ü"/>
              <a:defRPr/>
            </a:pPr>
            <a:r>
              <a:rPr sz="2200">
                <a:solidFill>
                  <a:srgbClr val="00B0F0"/>
                </a:solidFill>
              </a:rPr>
              <a:t>Status-Quo beibehalten</a:t>
            </a:r>
          </a:p>
          <a:p>
            <a:pPr marL="327936" indent="-327936" algn="l">
              <a:buFont typeface="Arial"/>
              <a:buChar char="•"/>
              <a:defRPr/>
            </a:pPr>
            <a:endParaRPr sz="2200"/>
          </a:p>
        </p:txBody>
      </p:sp>
      <p:sp>
        <p:nvSpPr>
          <p:cNvPr id="1159146309" name="Textfeld 1159146308"/>
          <p:cNvSpPr txBox="1"/>
          <p:nvPr/>
        </p:nvSpPr>
        <p:spPr bwMode="auto">
          <a:xfrm>
            <a:off x="520449" y="1935249"/>
            <a:ext cx="8166888" cy="45723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sz="2400"/>
              <a:t>Gesetzgebung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03672305" name="Inhaltsplatzhalter 15"/>
          <p:cNvSpPr>
            <a:spLocks noGrp="1"/>
          </p:cNvSpPr>
          <p:nvPr>
            <p:ph sz="quarter" idx="14" hasCustomPrompt="1"/>
          </p:nvPr>
        </p:nvSpPr>
        <p:spPr bwMode="auto">
          <a:xfrm>
            <a:off x="522286" y="1943100"/>
            <a:ext cx="8189911" cy="4276208"/>
          </a:xfrm>
        </p:spPr>
        <p:txBody>
          <a:bodyPr vertOverflow="overflow" horzOverflow="clip" vert="horz" wrap="square" lIns="0" tIns="0" rIns="0" bIns="0" numCol="1" spcCol="0" rtlCol="0" fromWordArt="0" anchor="t" anchorCtr="0" forceAA="0" compatLnSpc="0">
            <a:normAutofit/>
          </a:bodyPr>
          <a:lstStyle>
            <a:lvl1pPr>
              <a:defRPr sz="2800">
                <a:solidFill>
                  <a:srgbClr val="009EE0"/>
                </a:solidFill>
              </a:defRPr>
            </a:lvl1pPr>
            <a:lvl2pPr>
              <a:defRPr sz="2400">
                <a:solidFill>
                  <a:srgbClr val="009EE0"/>
                </a:solidFill>
              </a:defRPr>
            </a:lvl2pPr>
            <a:lvl3pPr>
              <a:defRPr sz="2000">
                <a:solidFill>
                  <a:srgbClr val="637079"/>
                </a:solidFill>
              </a:defRPr>
            </a:lvl3pPr>
            <a:lvl4pPr>
              <a:defRPr sz="1800">
                <a:solidFill>
                  <a:srgbClr val="637079"/>
                </a:solidFill>
              </a:defRPr>
            </a:lvl4pPr>
            <a:lvl5pPr>
              <a:defRPr sz="1600">
                <a:solidFill>
                  <a:srgbClr val="637079"/>
                </a:solidFill>
              </a:defRPr>
            </a:lvl5pPr>
          </a:lstStyle>
          <a:p>
            <a:pPr marL="394023" indent="-394023">
              <a:buFont typeface="Arial"/>
              <a:buAutoNum type="arabicPeriod"/>
              <a:defRPr/>
            </a:pPr>
            <a:r>
              <a:t>Schulen in den einzelnen Fraktionen beibehalten </a:t>
            </a:r>
          </a:p>
          <a:p>
            <a:pPr marL="794073" lvl="1" indent="-394023">
              <a:buFont typeface="Arial"/>
              <a:buAutoNum type="alphaLcPeriod"/>
              <a:defRPr/>
            </a:pPr>
            <a:r>
              <a:t>sofern die Mindestanzahl an Schülerinnen und Schülern gegeben ist</a:t>
            </a:r>
          </a:p>
          <a:p>
            <a:pPr marL="794073" lvl="1" indent="-394023">
              <a:buFont typeface="Arial"/>
              <a:buAutoNum type="alphaLcPeriod"/>
              <a:defRPr/>
            </a:pPr>
            <a:r>
              <a:t>sofern ausreichend qualifizierte Lehrpersonen für die jeweiligen Stellen gefunden werden</a:t>
            </a:r>
          </a:p>
          <a:p>
            <a:pPr marL="394023" marR="0" indent="-394023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AutoNum type="arabicPeriod" startAt="2"/>
              <a:defRPr/>
            </a:pPr>
            <a:r>
              <a:rPr strike="noStrike" cap="none" spc="0"/>
              <a:t>möglichst optimale Transportsituation</a:t>
            </a:r>
          </a:p>
          <a:p>
            <a:pPr marL="394023" marR="0" indent="-394023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AutoNum type="arabicPeriod" startAt="2"/>
              <a:defRPr/>
            </a:pPr>
            <a:r>
              <a:rPr strike="noStrike" cap="none" spc="0"/>
              <a:t>unterschiedliche Ausgangslagen, Koordination nach Möglichkeit, gemeinsame Aktivitäten</a:t>
            </a:r>
          </a:p>
          <a:p>
            <a:pPr marL="394023" marR="0" indent="-394023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AutoNum type="arabicPeriod" startAt="2"/>
              <a:defRPr/>
            </a:pPr>
            <a:endParaRPr strike="noStrike" cap="none" spc="0"/>
          </a:p>
        </p:txBody>
      </p:sp>
      <p:sp>
        <p:nvSpPr>
          <p:cNvPr id="627851169" name="Textplatzhalter 17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522286" y="990599"/>
            <a:ext cx="8190172" cy="95323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500" b="1">
                <a:solidFill>
                  <a:srgbClr val="525E6A"/>
                </a:solidFill>
              </a:defRPr>
            </a:lvl1pPr>
            <a:lvl5pPr>
              <a:defRPr/>
            </a:lvl5pPr>
          </a:lstStyle>
          <a:p>
            <a:pPr>
              <a:defRPr/>
            </a:pPr>
            <a:r>
              <a:t>Unsere Philosophie</a:t>
            </a:r>
          </a:p>
        </p:txBody>
      </p:sp>
      <p:sp>
        <p:nvSpPr>
          <p:cNvPr id="412867314" name="Datumsplatzhalter 7"/>
          <p:cNvSpPr>
            <a:spLocks noGrp="1"/>
          </p:cNvSpPr>
          <p:nvPr>
            <p:ph type="dt" sz="half" idx="16"/>
          </p:nvPr>
        </p:nvSpPr>
        <p:spPr bwMode="auto"/>
        <p:txBody>
          <a:bodyPr/>
          <a:lstStyle/>
          <a:p>
            <a:pPr>
              <a:defRPr/>
            </a:pPr>
            <a:fld id="{F89274DA-1A3C-FB9D-B306-8A935745F06F}" type="datetime1">
              <a:rPr lang="de-CH"/>
              <a:t>17.05.22</a:t>
            </a:fld>
            <a:endParaRPr lang="de-CH"/>
          </a:p>
        </p:txBody>
      </p:sp>
      <p:sp>
        <p:nvSpPr>
          <p:cNvPr id="991661036" name="Fußzeilenplatzhalter 10"/>
          <p:cNvSpPr>
            <a:spLocks noGrp="1"/>
          </p:cNvSpPr>
          <p:nvPr>
            <p:ph type="ftr" sz="quarter" idx="17"/>
          </p:nvPr>
        </p:nvSpPr>
        <p:spPr bwMode="auto"/>
        <p:txBody>
          <a:bodyPr/>
          <a:lstStyle/>
          <a:p>
            <a:pPr>
              <a:defRPr/>
            </a:pPr>
            <a:endParaRPr lang="de-CH"/>
          </a:p>
        </p:txBody>
      </p:sp>
      <p:sp>
        <p:nvSpPr>
          <p:cNvPr id="54627351" name="Foliennummernplatzhalter 11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/>
          <a:p>
            <a:pPr>
              <a:defRPr/>
            </a:pPr>
            <a:fld id="{49DA6D51-796B-7F1A-C56C-DD4FF9B03BD2}" type="slidenum">
              <a:rPr lang="de-CH"/>
              <a:t>4</a:t>
            </a:fld>
            <a:endParaRPr lang="de-CH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 bwMode="auto">
          <a:xfrm>
            <a:off x="522287" y="990600"/>
            <a:ext cx="8190173" cy="706417"/>
          </a:xfrm>
        </p:spPr>
        <p:txBody>
          <a:bodyPr/>
          <a:lstStyle/>
          <a:p>
            <a:pPr>
              <a:defRPr/>
            </a:pPr>
            <a:r>
              <a:rPr lang="de-CH"/>
              <a:t>Befragung Schulstandorte 2017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6"/>
          </p:nvPr>
        </p:nvSpPr>
        <p:spPr bwMode="auto"/>
        <p:txBody>
          <a:bodyPr/>
          <a:lstStyle/>
          <a:p>
            <a:pPr>
              <a:defRPr/>
            </a:pPr>
            <a:fld id="{82993B70-0924-4BC9-8E3C-7218904B3FC4}" type="datetime1">
              <a:rPr lang="de-CH"/>
              <a:t>17.05.22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Information Sanierung Schulhaus Castrisch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/>
          <a:p>
            <a:pPr>
              <a:defRPr/>
            </a:pPr>
            <a:fld id="{50144522-91B9-4D5B-B076-A6441C0F5141}" type="slidenum">
              <a:rPr lang="de-CH"/>
              <a:t>5</a:t>
            </a:fld>
            <a:endParaRPr lang="de-CH"/>
          </a:p>
        </p:txBody>
      </p:sp>
      <p:sp>
        <p:nvSpPr>
          <p:cNvPr id="115526270" name="Textfeld 115526269"/>
          <p:cNvSpPr txBox="1"/>
          <p:nvPr/>
        </p:nvSpPr>
        <p:spPr bwMode="auto">
          <a:xfrm>
            <a:off x="520449" y="1935249"/>
            <a:ext cx="8167068" cy="45723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sz="2400">
                <a:solidFill>
                  <a:srgbClr val="00B0F0"/>
                </a:solidFill>
              </a:rPr>
              <a:t>Fazit aus Elternbefragung und öffentlichen Diskussionsrunden</a:t>
            </a:r>
            <a:endParaRPr/>
          </a:p>
        </p:txBody>
      </p:sp>
      <p:sp>
        <p:nvSpPr>
          <p:cNvPr id="1631419512" name="Textfeld 1631419511"/>
          <p:cNvSpPr txBox="1"/>
          <p:nvPr/>
        </p:nvSpPr>
        <p:spPr bwMode="auto">
          <a:xfrm>
            <a:off x="522285" y="2566906"/>
            <a:ext cx="8190504" cy="277371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327936" indent="-327936" algn="l">
              <a:buFont typeface="Arial"/>
              <a:buChar char="•"/>
              <a:defRPr/>
            </a:pPr>
            <a:r>
              <a:rPr sz="2200">
                <a:solidFill>
                  <a:srgbClr val="00B0F0"/>
                </a:solidFill>
              </a:rPr>
              <a:t>Festhaltung an den dezentralen Schulstandorten (KG und Primar)</a:t>
            </a:r>
            <a:endParaRPr>
              <a:solidFill>
                <a:srgbClr val="00B0F0"/>
              </a:solidFill>
            </a:endParaRPr>
          </a:p>
          <a:p>
            <a:pPr marL="327936" indent="-327936" algn="l">
              <a:buFont typeface="Arial"/>
              <a:buChar char="•"/>
              <a:defRPr/>
            </a:pPr>
            <a:r>
              <a:rPr sz="2200">
                <a:solidFill>
                  <a:srgbClr val="00B0F0"/>
                </a:solidFill>
              </a:rPr>
              <a:t>Zentralisierung der Oberstufe in Ilanz (bereits 2019 erfolgt)</a:t>
            </a:r>
            <a:endParaRPr>
              <a:solidFill>
                <a:srgbClr val="00B0F0"/>
              </a:solidFill>
            </a:endParaRPr>
          </a:p>
          <a:p>
            <a:pPr marL="327936" indent="-327936" algn="l">
              <a:buFont typeface="Arial"/>
              <a:buChar char="•"/>
              <a:defRPr/>
            </a:pPr>
            <a:r>
              <a:rPr sz="2200">
                <a:solidFill>
                  <a:srgbClr val="00B0F0"/>
                </a:solidFill>
              </a:rPr>
              <a:t>Schulstandorte Kindergarten unbedingt beibehalten</a:t>
            </a:r>
            <a:endParaRPr>
              <a:solidFill>
                <a:srgbClr val="00B0F0"/>
              </a:solidFill>
            </a:endParaRPr>
          </a:p>
          <a:p>
            <a:pPr marL="327936" indent="-327936" algn="l">
              <a:buFont typeface="Arial"/>
              <a:buChar char="•"/>
              <a:defRPr/>
            </a:pPr>
            <a:r>
              <a:rPr sz="2200">
                <a:solidFill>
                  <a:srgbClr val="00B0F0"/>
                </a:solidFill>
              </a:rPr>
              <a:t>Mittagessen zu Hause soll immer möglich sein</a:t>
            </a:r>
            <a:endParaRPr>
              <a:solidFill>
                <a:srgbClr val="00B0F0"/>
              </a:solidFill>
            </a:endParaRPr>
          </a:p>
          <a:p>
            <a:pPr marL="327936" indent="-327936" algn="l">
              <a:buFont typeface="Arial"/>
              <a:buChar char="•"/>
              <a:defRPr/>
            </a:pPr>
            <a:r>
              <a:rPr sz="2200">
                <a:solidFill>
                  <a:srgbClr val="00B0F0"/>
                </a:solidFill>
              </a:rPr>
              <a:t>Transportwege so kurz wie möglich</a:t>
            </a:r>
            <a:endParaRPr>
              <a:solidFill>
                <a:srgbClr val="00B0F0"/>
              </a:solidFill>
            </a:endParaRPr>
          </a:p>
          <a:p>
            <a:pPr marL="327936" indent="-327936" algn="l">
              <a:buFont typeface="Arial"/>
              <a:buChar char="•"/>
              <a:defRPr/>
            </a:pPr>
            <a:r>
              <a:rPr lang="de-DE" sz="2200" b="0" i="0" u="none" strike="noStrike" cap="none" spc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Prüfung anderer Schulmodelle</a:t>
            </a:r>
            <a:r>
              <a:rPr sz="2200">
                <a:solidFill>
                  <a:srgbClr val="00B0F0"/>
                </a:solidFill>
              </a:rPr>
              <a:t> bevor Schulstandorte schliessen</a:t>
            </a:r>
            <a:endParaRPr>
              <a:solidFill>
                <a:srgbClr val="00B0F0"/>
              </a:solidFill>
            </a:endParaRPr>
          </a:p>
          <a:p>
            <a:pPr marL="327936" indent="-327936" algn="l">
              <a:buFont typeface="Arial"/>
              <a:buChar char="•"/>
              <a:defRPr/>
            </a:pPr>
            <a:endParaRPr sz="2200"/>
          </a:p>
          <a:p>
            <a:pPr marL="327936" indent="-327936" algn="l">
              <a:buFont typeface="Arial"/>
              <a:buChar char="•"/>
              <a:defRPr/>
            </a:pPr>
            <a:endParaRPr sz="22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 bwMode="auto">
          <a:xfrm>
            <a:off x="522287" y="990600"/>
            <a:ext cx="8190173" cy="706417"/>
          </a:xfrm>
        </p:spPr>
        <p:txBody>
          <a:bodyPr/>
          <a:lstStyle/>
          <a:p>
            <a:pPr>
              <a:defRPr/>
            </a:pPr>
            <a:r>
              <a:rPr lang="de-CH"/>
              <a:t>Nutzwertanalyse 2019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6"/>
          </p:nvPr>
        </p:nvSpPr>
        <p:spPr bwMode="auto"/>
        <p:txBody>
          <a:bodyPr/>
          <a:lstStyle/>
          <a:p>
            <a:pPr>
              <a:defRPr/>
            </a:pPr>
            <a:fld id="{82993B70-0924-4BC9-8E3C-7218904B3FC4}" type="datetime1">
              <a:rPr lang="de-CH"/>
              <a:t>17.05.22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Information Sanierung Schulhaus Castrisch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/>
          <a:p>
            <a:pPr>
              <a:defRPr/>
            </a:pPr>
            <a:fld id="{50144522-91B9-4D5B-B076-A6441C0F5141}" type="slidenum">
              <a:rPr lang="de-CH"/>
              <a:t>6</a:t>
            </a:fld>
            <a:endParaRPr lang="de-CH"/>
          </a:p>
        </p:txBody>
      </p:sp>
      <p:sp>
        <p:nvSpPr>
          <p:cNvPr id="539096816" name="Textfeld 539096815"/>
          <p:cNvSpPr txBox="1"/>
          <p:nvPr/>
        </p:nvSpPr>
        <p:spPr bwMode="auto">
          <a:xfrm>
            <a:off x="488769" y="1875089"/>
            <a:ext cx="8168220" cy="45723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sz="2400"/>
              <a:t>Gemeindevorstand, Geschäftsleitung, Schulrat und Schulleitung</a:t>
            </a:r>
          </a:p>
        </p:txBody>
      </p:sp>
      <p:sp>
        <p:nvSpPr>
          <p:cNvPr id="1492845253" name="Textfeld 1631419511"/>
          <p:cNvSpPr txBox="1"/>
          <p:nvPr/>
        </p:nvSpPr>
        <p:spPr bwMode="auto">
          <a:xfrm>
            <a:off x="522286" y="2571733"/>
            <a:ext cx="8207244" cy="310899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sz="2400">
                <a:solidFill>
                  <a:srgbClr val="00B0F0"/>
                </a:solidFill>
              </a:rPr>
              <a:t>Erkenntnisse</a:t>
            </a:r>
          </a:p>
          <a:p>
            <a:pPr algn="l">
              <a:defRPr/>
            </a:pPr>
            <a:endParaRPr sz="2400">
              <a:solidFill>
                <a:srgbClr val="00B0F0"/>
              </a:solidFill>
            </a:endParaRPr>
          </a:p>
          <a:p>
            <a:pPr marL="327935" indent="-327935" algn="l">
              <a:buFont typeface="Arial"/>
              <a:buChar char="•"/>
              <a:defRPr/>
            </a:pPr>
            <a:r>
              <a:rPr sz="2200">
                <a:solidFill>
                  <a:srgbClr val="00B0F0"/>
                </a:solidFill>
              </a:rPr>
              <a:t>Zentralisierung in Ilanz ist nicht zielführend</a:t>
            </a:r>
          </a:p>
          <a:p>
            <a:pPr marL="327935" indent="-327935" algn="l">
              <a:buFont typeface="Arial"/>
              <a:buChar char="•"/>
              <a:defRPr/>
            </a:pPr>
            <a:r>
              <a:rPr sz="2200">
                <a:solidFill>
                  <a:srgbClr val="00B0F0"/>
                </a:solidFill>
              </a:rPr>
              <a:t>langfristige Beibehaltung der Schulstandorte im Tal</a:t>
            </a:r>
          </a:p>
          <a:p>
            <a:pPr marL="327935" indent="-327935" algn="l">
              <a:buFont typeface="Arial"/>
              <a:buChar char="•"/>
              <a:defRPr/>
            </a:pPr>
            <a:r>
              <a:rPr sz="2200">
                <a:solidFill>
                  <a:srgbClr val="00B0F0"/>
                </a:solidFill>
              </a:rPr>
              <a:t>folglich soll bei Bedarf insbesondere in die Schulanlagen Ilanz, Rueun und Castrisch/Sevgein investiert werden</a:t>
            </a:r>
          </a:p>
          <a:p>
            <a:pPr marL="327935" indent="-327935" algn="l">
              <a:buFont typeface="Arial"/>
              <a:buChar char="•"/>
              <a:defRPr/>
            </a:pPr>
            <a:endParaRPr>
              <a:solidFill>
                <a:srgbClr val="00B0F0"/>
              </a:solidFill>
            </a:endParaRPr>
          </a:p>
          <a:p>
            <a:pPr marL="327935" indent="-327935" algn="l">
              <a:buFont typeface="Arial"/>
              <a:buChar char="•"/>
              <a:defRPr/>
            </a:pPr>
            <a:endParaRPr sz="2200"/>
          </a:p>
          <a:p>
            <a:pPr marL="327935" indent="-327935" algn="l">
              <a:buFont typeface="Arial"/>
              <a:buChar char="•"/>
              <a:defRPr/>
            </a:pPr>
            <a:endParaRPr sz="22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 bwMode="auto">
          <a:xfrm>
            <a:off x="522287" y="990600"/>
            <a:ext cx="8190173" cy="1574304"/>
          </a:xfrm>
        </p:spPr>
        <p:txBody>
          <a:bodyPr/>
          <a:lstStyle/>
          <a:p>
            <a:pPr>
              <a:defRPr/>
            </a:pPr>
            <a:r>
              <a:rPr lang="de-CH"/>
              <a:t>Schülerzahlen Schule Ilanz/Glion </a:t>
            </a:r>
            <a:endParaRPr/>
          </a:p>
          <a:p>
            <a:pPr algn="r">
              <a:defRPr/>
            </a:pPr>
            <a:endParaRPr/>
          </a:p>
          <a:p>
            <a:pPr>
              <a:defRPr/>
            </a:pP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6"/>
          </p:nvPr>
        </p:nvSpPr>
        <p:spPr bwMode="auto"/>
        <p:txBody>
          <a:bodyPr/>
          <a:lstStyle/>
          <a:p>
            <a:pPr>
              <a:defRPr/>
            </a:pPr>
            <a:fld id="{82993B70-0924-4BC9-8E3C-7218904B3FC4}" type="datetime1">
              <a:rPr lang="de-CH"/>
              <a:t>17.05.22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Information Sanierung Schulhaus Castrisch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/>
          <a:p>
            <a:pPr>
              <a:defRPr/>
            </a:pPr>
            <a:fld id="{50144522-91B9-4D5B-B076-A6441C0F5141}" type="slidenum">
              <a:rPr lang="de-CH"/>
              <a:t>7</a:t>
            </a:fld>
            <a:endParaRPr lang="de-CH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22287" y="1844824"/>
            <a:ext cx="5630985" cy="4339135"/>
          </a:xfrm>
          <a:prstGeom prst="rect">
            <a:avLst/>
          </a:prstGeom>
        </p:spPr>
      </p:pic>
      <p:sp>
        <p:nvSpPr>
          <p:cNvPr id="1565548038" name="Textfeld 1565548037"/>
          <p:cNvSpPr txBox="1"/>
          <p:nvPr/>
        </p:nvSpPr>
        <p:spPr bwMode="auto">
          <a:xfrm>
            <a:off x="6378062" y="1863828"/>
            <a:ext cx="2309955" cy="1036355"/>
          </a:xfrm>
          <a:prstGeom prst="rect">
            <a:avLst/>
          </a:prstGeom>
          <a:noFill/>
        </p:spPr>
        <p:txBody>
          <a:bodyPr vertOverflow="overflow" horzOverflow="clip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 algn="r">
              <a:defRPr/>
            </a:pPr>
            <a:r>
              <a:rPr sz="2200">
                <a:solidFill>
                  <a:srgbClr val="00B0F0"/>
                </a:solidFill>
              </a:rPr>
              <a:t>2014/15 - 2021/22</a:t>
            </a:r>
            <a:endParaRPr>
              <a:solidFill>
                <a:srgbClr val="00B0F0"/>
              </a:solidFill>
            </a:endParaRPr>
          </a:p>
          <a:p>
            <a:pPr algn="r">
              <a:defRPr/>
            </a:pPr>
            <a:endParaRPr sz="2200">
              <a:solidFill>
                <a:srgbClr val="00B0F0"/>
              </a:solidFill>
            </a:endParaRPr>
          </a:p>
          <a:p>
            <a:pPr algn="r">
              <a:defRPr/>
            </a:pPr>
            <a:r>
              <a:rPr lang="de-CH" sz="1800" b="0" i="0" u="none" strike="noStrike" cap="none" spc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Stand 31.01.2022</a:t>
            </a:r>
            <a:endParaRPr sz="1800" b="0" i="0" u="none" strike="noStrike" cap="none" spc="0">
              <a:solidFill>
                <a:srgbClr val="00B0F0"/>
              </a:solidFill>
              <a:latin typeface="Calibri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 bwMode="auto">
          <a:xfrm>
            <a:off x="522287" y="990600"/>
            <a:ext cx="8190173" cy="2582416"/>
          </a:xfrm>
        </p:spPr>
        <p:txBody>
          <a:bodyPr/>
          <a:lstStyle/>
          <a:p>
            <a:pPr>
              <a:defRPr/>
            </a:pPr>
            <a:r>
              <a:rPr lang="de-DE"/>
              <a:t>Schülerzahlen Castrisch/Sevgein</a:t>
            </a:r>
            <a:endParaRPr lang="de-CH"/>
          </a:p>
          <a:p>
            <a:pPr>
              <a:defRPr/>
            </a:pP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6"/>
          </p:nvPr>
        </p:nvSpPr>
        <p:spPr bwMode="auto"/>
        <p:txBody>
          <a:bodyPr/>
          <a:lstStyle/>
          <a:p>
            <a:pPr>
              <a:defRPr/>
            </a:pPr>
            <a:fld id="{82993B70-0924-4BC9-8E3C-7218904B3FC4}" type="datetime1">
              <a:rPr lang="de-CH"/>
              <a:t>17.05.22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Information Sanierung Schulhaus Castrisch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/>
          <a:p>
            <a:pPr>
              <a:defRPr/>
            </a:pPr>
            <a:fld id="{50144522-91B9-4D5B-B076-A6441C0F5141}" type="slidenum">
              <a:rPr lang="de-CH"/>
              <a:t>8</a:t>
            </a:fld>
            <a:endParaRPr lang="de-CH"/>
          </a:p>
        </p:txBody>
      </p:sp>
      <p:pic>
        <p:nvPicPr>
          <p:cNvPr id="415640736" name="Grafik 415640735"/>
          <p:cNvPicPr>
            <a:picLocks noChangeAspect="1"/>
          </p:cNvPicPr>
          <p:nvPr/>
        </p:nvPicPr>
        <p:blipFill>
          <a:blip r:embed="rId2"/>
          <a:srcRect l="2028" t="6477" r="9858" b="5983"/>
          <a:stretch/>
        </p:blipFill>
        <p:spPr bwMode="auto">
          <a:xfrm>
            <a:off x="522286" y="2055566"/>
            <a:ext cx="5526142" cy="3883900"/>
          </a:xfrm>
          <a:prstGeom prst="rect">
            <a:avLst/>
          </a:prstGeom>
        </p:spPr>
      </p:pic>
      <p:sp>
        <p:nvSpPr>
          <p:cNvPr id="1638166522" name="Textfeld 1638166521"/>
          <p:cNvSpPr txBox="1"/>
          <p:nvPr/>
        </p:nvSpPr>
        <p:spPr bwMode="auto">
          <a:xfrm>
            <a:off x="6377848" y="2105695"/>
            <a:ext cx="2309955" cy="1249715"/>
          </a:xfrm>
          <a:prstGeom prst="rect">
            <a:avLst/>
          </a:prstGeom>
          <a:noFill/>
        </p:spPr>
        <p:txBody>
          <a:bodyPr vertOverflow="overflow" horzOverflow="clip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 algn="r">
              <a:defRPr/>
            </a:pPr>
            <a:r>
              <a:rPr sz="2200">
                <a:solidFill>
                  <a:srgbClr val="00B0F0"/>
                </a:solidFill>
              </a:rPr>
              <a:t>2014/15 - 2021/22</a:t>
            </a:r>
            <a:endParaRPr>
              <a:solidFill>
                <a:srgbClr val="00B0F0"/>
              </a:solidFill>
            </a:endParaRPr>
          </a:p>
          <a:p>
            <a:pPr algn="r">
              <a:defRPr/>
            </a:pPr>
            <a:endParaRPr>
              <a:solidFill>
                <a:srgbClr val="00B0F0"/>
              </a:solidFill>
            </a:endParaRPr>
          </a:p>
          <a:p>
            <a:pPr algn="r">
              <a:defRPr/>
            </a:pPr>
            <a:r>
              <a:rPr lang="de-CH" sz="1800" b="0" i="0" u="none" strike="noStrike" cap="none" spc="0">
                <a:solidFill>
                  <a:srgbClr val="00B0F0"/>
                </a:solidFill>
                <a:latin typeface="Calibri"/>
                <a:ea typeface="Arial"/>
                <a:cs typeface="Arial"/>
              </a:rPr>
              <a:t>Stand 10.05.2022</a:t>
            </a:r>
          </a:p>
          <a:p>
            <a:pPr algn="r"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Schulanlagen Sevgein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6"/>
          </p:nvPr>
        </p:nvSpPr>
        <p:spPr bwMode="auto"/>
        <p:txBody>
          <a:bodyPr/>
          <a:lstStyle/>
          <a:p>
            <a:pPr>
              <a:defRPr/>
            </a:pPr>
            <a:fld id="{82993B70-0924-4BC9-8E3C-7218904B3FC4}" type="datetime1">
              <a:rPr lang="de-CH"/>
              <a:t>17.05.22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Information Sanierung Schulhaus Castrisch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/>
          <a:p>
            <a:pPr>
              <a:defRPr/>
            </a:pPr>
            <a:fld id="{50144522-91B9-4D5B-B076-A6441C0F5141}" type="slidenum">
              <a:rPr lang="de-CH"/>
              <a:t>9</a:t>
            </a:fld>
            <a:endParaRPr lang="de-CH"/>
          </a:p>
        </p:txBody>
      </p:sp>
      <p:pic>
        <p:nvPicPr>
          <p:cNvPr id="8" name="Grafik 7" descr="Ein Bild, das Zaun, Gras, Himmel, draußen enthält.&#10;&#10;Automatisch generierte Beschreibu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22286" y="2034478"/>
            <a:ext cx="4355639" cy="3266729"/>
          </a:xfrm>
          <a:prstGeom prst="rect">
            <a:avLst/>
          </a:prstGeom>
        </p:spPr>
      </p:pic>
      <p:pic>
        <p:nvPicPr>
          <p:cNvPr id="10" name="Grafik 9" descr="Ein Bild, das Himmel, draußen, Straße, Haus enthält.&#10;&#10;Automatisch generierte Beschreibung"/>
          <p:cNvPicPr>
            <a:picLocks noChangeAspect="1"/>
          </p:cNvPicPr>
          <p:nvPr/>
        </p:nvPicPr>
        <p:blipFill>
          <a:blip r:embed="rId3"/>
          <a:srcRect l="16085"/>
          <a:stretch/>
        </p:blipFill>
        <p:spPr bwMode="auto">
          <a:xfrm>
            <a:off x="5004048" y="2034478"/>
            <a:ext cx="3655038" cy="32667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theme/theme1.xml><?xml version="1.0" encoding="utf-8"?>
<a:theme xmlns:a="http://schemas.openxmlformats.org/drawingml/2006/main" name="Praesentation_Ilanz_Glio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lanz">
      <a:majorFont>
        <a:latin typeface="Calibri bold"/>
        <a:ea typeface="Arial"/>
        <a:cs typeface="Arial"/>
      </a:majorFont>
      <a:minorFont>
        <a:latin typeface="Calibri"/>
        <a:ea typeface="Arial"/>
        <a:cs typeface="Arial"/>
      </a:minorFont>
    </a:fontScheme>
    <a:fmtScheme name="Larissa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Praesentation_Ilanz_Glion</Template>
  <TotalTime>0</TotalTime>
  <Words>720</Words>
  <Application>Microsoft Macintosh PowerPoint</Application>
  <DocSecurity>0</DocSecurity>
  <PresentationFormat>Bildschirmpräsentation (4:3)</PresentationFormat>
  <Paragraphs>207</Paragraphs>
  <Slides>28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bold</vt:lpstr>
      <vt:lpstr>Wingdings</vt:lpstr>
      <vt:lpstr>Praesentation_Ilanz_Glion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Besten Dank - engraziel fetg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Microsoft Office User</dc:creator>
  <cp:keywords/>
  <dc:description/>
  <cp:lastModifiedBy>Silvio Dietrich</cp:lastModifiedBy>
  <cp:revision>46</cp:revision>
  <dcterms:created xsi:type="dcterms:W3CDTF">2022-03-02T14:40:28Z</dcterms:created>
  <dcterms:modified xsi:type="dcterms:W3CDTF">2022-05-17T10:18:42Z</dcterms:modified>
  <cp:category/>
  <dc:identifier/>
  <cp:contentStatus/>
  <dc:language/>
  <cp:version/>
</cp:coreProperties>
</file>